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56" r:id="rId5"/>
    <p:sldId id="257" r:id="rId6"/>
    <p:sldId id="258" r:id="rId7"/>
    <p:sldId id="259" r:id="rId8"/>
    <p:sldId id="266" r:id="rId9"/>
    <p:sldId id="260" r:id="rId10"/>
    <p:sldId id="280" r:id="rId11"/>
    <p:sldId id="281" r:id="rId12"/>
    <p:sldId id="282" r:id="rId13"/>
    <p:sldId id="283" r:id="rId14"/>
    <p:sldId id="279" r:id="rId15"/>
    <p:sldId id="289" r:id="rId16"/>
    <p:sldId id="293" r:id="rId17"/>
    <p:sldId id="294" r:id="rId18"/>
    <p:sldId id="295" r:id="rId19"/>
    <p:sldId id="268" r:id="rId20"/>
    <p:sldId id="269" r:id="rId21"/>
    <p:sldId id="271" r:id="rId22"/>
    <p:sldId id="272" r:id="rId23"/>
    <p:sldId id="273" r:id="rId24"/>
    <p:sldId id="274" r:id="rId25"/>
    <p:sldId id="275" r:id="rId26"/>
    <p:sldId id="276" r:id="rId27"/>
    <p:sldId id="262" r:id="rId28"/>
    <p:sldId id="296" r:id="rId29"/>
    <p:sldId id="277" r:id="rId30"/>
    <p:sldId id="278" r:id="rId31"/>
    <p:sldId id="263" r:id="rId32"/>
    <p:sldId id="270" r:id="rId33"/>
    <p:sldId id="264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8E35BF-1394-4360-9B2B-949C6E8AFF20}" v="13" dt="2024-07-22T15:28:52.2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94660"/>
  </p:normalViewPr>
  <p:slideViewPr>
    <p:cSldViewPr snapToGrid="0">
      <p:cViewPr>
        <p:scale>
          <a:sx n="100" d="100"/>
          <a:sy n="100" d="100"/>
        </p:scale>
        <p:origin x="33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564E5A-EE64-481F-A063-225311184BCA}" type="doc">
      <dgm:prSet loTypeId="urn:microsoft.com/office/officeart/2005/8/layout/process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32E0EF-292C-400B-9729-C2AB6FEB57BD}">
      <dgm:prSet phldrT="[Text]"/>
      <dgm:spPr/>
      <dgm:t>
        <a:bodyPr/>
        <a:lstStyle/>
        <a:p>
          <a:r>
            <a:rPr lang="en-US" dirty="0"/>
            <a:t>Data Bootstrapping</a:t>
          </a:r>
        </a:p>
        <a:p>
          <a:r>
            <a:rPr lang="en-US" dirty="0"/>
            <a:t>(stratified, balanced, </a:t>
          </a:r>
          <a:r>
            <a:rPr lang="en-US" dirty="0" err="1"/>
            <a:t>oob</a:t>
          </a:r>
          <a:r>
            <a:rPr lang="en-US" dirty="0"/>
            <a:t>, smote)</a:t>
          </a:r>
        </a:p>
      </dgm:t>
    </dgm:pt>
    <dgm:pt modelId="{380A54CA-D5C6-40D1-8C3D-84901A3D9A8B}" type="parTrans" cxnId="{75BBE92E-13CC-481A-80FC-4F18699376A2}">
      <dgm:prSet/>
      <dgm:spPr/>
      <dgm:t>
        <a:bodyPr/>
        <a:lstStyle/>
        <a:p>
          <a:endParaRPr lang="en-US"/>
        </a:p>
      </dgm:t>
    </dgm:pt>
    <dgm:pt modelId="{174265C6-00E7-4F7E-93A6-38FAC965D84A}" type="sibTrans" cxnId="{75BBE92E-13CC-481A-80FC-4F18699376A2}">
      <dgm:prSet/>
      <dgm:spPr/>
      <dgm:t>
        <a:bodyPr/>
        <a:lstStyle/>
        <a:p>
          <a:endParaRPr lang="en-US"/>
        </a:p>
      </dgm:t>
    </dgm:pt>
    <dgm:pt modelId="{81989B9F-ACCB-4974-9CA3-8EEA49CDC5BC}">
      <dgm:prSet phldrT="[Text]"/>
      <dgm:spPr/>
      <dgm:t>
        <a:bodyPr/>
        <a:lstStyle/>
        <a:p>
          <a:r>
            <a:rPr lang="en-US" dirty="0"/>
            <a:t>Feature Projection</a:t>
          </a:r>
        </a:p>
        <a:p>
          <a:r>
            <a:rPr lang="en-US" dirty="0"/>
            <a:t>(random, </a:t>
          </a:r>
          <a:r>
            <a:rPr lang="en-US" dirty="0" err="1"/>
            <a:t>pca</a:t>
          </a:r>
          <a:r>
            <a:rPr lang="en-US" dirty="0"/>
            <a:t>)</a:t>
          </a:r>
        </a:p>
      </dgm:t>
    </dgm:pt>
    <dgm:pt modelId="{FFC5A4DD-0354-4697-B332-95C954A498C1}" type="parTrans" cxnId="{BDB8C9B7-1AB5-4EAB-854E-FF6760985F0A}">
      <dgm:prSet/>
      <dgm:spPr/>
      <dgm:t>
        <a:bodyPr/>
        <a:lstStyle/>
        <a:p>
          <a:endParaRPr lang="en-US"/>
        </a:p>
      </dgm:t>
    </dgm:pt>
    <dgm:pt modelId="{FD4F7F54-C3B5-489D-9D65-AA25D2609D06}" type="sibTrans" cxnId="{BDB8C9B7-1AB5-4EAB-854E-FF6760985F0A}">
      <dgm:prSet/>
      <dgm:spPr/>
      <dgm:t>
        <a:bodyPr/>
        <a:lstStyle/>
        <a:p>
          <a:endParaRPr lang="en-US"/>
        </a:p>
      </dgm:t>
    </dgm:pt>
    <dgm:pt modelId="{BD68C281-D5E7-4275-B0B5-383B95B35236}">
      <dgm:prSet phldrT="[Text]"/>
      <dgm:spPr/>
      <dgm:t>
        <a:bodyPr/>
        <a:lstStyle/>
        <a:p>
          <a:r>
            <a:rPr lang="en-US" dirty="0"/>
            <a:t>KNN-Ensemble</a:t>
          </a:r>
        </a:p>
        <a:p>
          <a:r>
            <a:rPr lang="en-US" dirty="0"/>
            <a:t>(K, distance method, No. estimators)</a:t>
          </a:r>
        </a:p>
      </dgm:t>
    </dgm:pt>
    <dgm:pt modelId="{1741EA26-0FBC-4119-9D08-F1206A13C8B6}" type="parTrans" cxnId="{D4C527F4-A8CB-4D5F-8A28-C7EEA882E1A6}">
      <dgm:prSet/>
      <dgm:spPr/>
      <dgm:t>
        <a:bodyPr/>
        <a:lstStyle/>
        <a:p>
          <a:endParaRPr lang="en-US"/>
        </a:p>
      </dgm:t>
    </dgm:pt>
    <dgm:pt modelId="{1D5F2973-6B62-4710-B1AC-397CF9494073}" type="sibTrans" cxnId="{D4C527F4-A8CB-4D5F-8A28-C7EEA882E1A6}">
      <dgm:prSet/>
      <dgm:spPr/>
      <dgm:t>
        <a:bodyPr/>
        <a:lstStyle/>
        <a:p>
          <a:endParaRPr lang="en-US"/>
        </a:p>
      </dgm:t>
    </dgm:pt>
    <dgm:pt modelId="{ED61BF4B-EE51-47A3-8883-BD02A4E8500E}">
      <dgm:prSet/>
      <dgm:spPr/>
      <dgm:t>
        <a:bodyPr/>
        <a:lstStyle/>
        <a:p>
          <a:r>
            <a:rPr lang="en-US" dirty="0"/>
            <a:t>Hyperparameter tuning using Bayesian optimization</a:t>
          </a:r>
        </a:p>
      </dgm:t>
    </dgm:pt>
    <dgm:pt modelId="{50DD9021-BAEC-4AC4-B5DB-F0A702867787}" type="parTrans" cxnId="{05AD5328-9B1F-4303-9F73-6ABC9E403544}">
      <dgm:prSet/>
      <dgm:spPr/>
      <dgm:t>
        <a:bodyPr/>
        <a:lstStyle/>
        <a:p>
          <a:endParaRPr lang="en-US"/>
        </a:p>
      </dgm:t>
    </dgm:pt>
    <dgm:pt modelId="{E04DDB31-6C80-4D0F-A071-C0B1F26F1E05}" type="sibTrans" cxnId="{05AD5328-9B1F-4303-9F73-6ABC9E403544}">
      <dgm:prSet/>
      <dgm:spPr/>
      <dgm:t>
        <a:bodyPr/>
        <a:lstStyle/>
        <a:p>
          <a:endParaRPr lang="en-US"/>
        </a:p>
      </dgm:t>
    </dgm:pt>
    <dgm:pt modelId="{6A7DD2CD-3B79-43A4-ACEA-C4C9FE79E9C1}">
      <dgm:prSet/>
      <dgm:spPr/>
      <dgm:t>
        <a:bodyPr/>
        <a:lstStyle/>
        <a:p>
          <a:r>
            <a:rPr lang="en-US" dirty="0"/>
            <a:t>Prediction using majority voting</a:t>
          </a:r>
        </a:p>
      </dgm:t>
    </dgm:pt>
    <dgm:pt modelId="{E520FD90-D1F6-42E5-A5BB-C410CF64AD3A}" type="parTrans" cxnId="{0B993509-36FF-4BDE-A94D-9802EB78C656}">
      <dgm:prSet/>
      <dgm:spPr/>
      <dgm:t>
        <a:bodyPr/>
        <a:lstStyle/>
        <a:p>
          <a:endParaRPr lang="en-US"/>
        </a:p>
      </dgm:t>
    </dgm:pt>
    <dgm:pt modelId="{A2BE2BD5-0229-4BA9-999A-E8B2A5BD2E73}" type="sibTrans" cxnId="{0B993509-36FF-4BDE-A94D-9802EB78C656}">
      <dgm:prSet/>
      <dgm:spPr/>
      <dgm:t>
        <a:bodyPr/>
        <a:lstStyle/>
        <a:p>
          <a:endParaRPr lang="en-US"/>
        </a:p>
      </dgm:t>
    </dgm:pt>
    <dgm:pt modelId="{5BCF0DCE-FFB0-41AD-86DF-486349C83829}" type="pres">
      <dgm:prSet presAssocID="{30564E5A-EE64-481F-A063-225311184BCA}" presName="linearFlow" presStyleCnt="0">
        <dgm:presLayoutVars>
          <dgm:resizeHandles val="exact"/>
        </dgm:presLayoutVars>
      </dgm:prSet>
      <dgm:spPr/>
    </dgm:pt>
    <dgm:pt modelId="{26651538-CCD7-41E1-BB23-00DADEE98471}" type="pres">
      <dgm:prSet presAssocID="{DC32E0EF-292C-400B-9729-C2AB6FEB57BD}" presName="node" presStyleLbl="node1" presStyleIdx="0" presStyleCnt="5">
        <dgm:presLayoutVars>
          <dgm:bulletEnabled val="1"/>
        </dgm:presLayoutVars>
      </dgm:prSet>
      <dgm:spPr/>
    </dgm:pt>
    <dgm:pt modelId="{3EA525CE-E7D8-4822-B1C8-D2497B4B46BB}" type="pres">
      <dgm:prSet presAssocID="{174265C6-00E7-4F7E-93A6-38FAC965D84A}" presName="sibTrans" presStyleLbl="sibTrans2D1" presStyleIdx="0" presStyleCnt="4"/>
      <dgm:spPr/>
    </dgm:pt>
    <dgm:pt modelId="{CEDEE809-DF6C-4FFB-B25C-411774FDF969}" type="pres">
      <dgm:prSet presAssocID="{174265C6-00E7-4F7E-93A6-38FAC965D84A}" presName="connectorText" presStyleLbl="sibTrans2D1" presStyleIdx="0" presStyleCnt="4"/>
      <dgm:spPr/>
    </dgm:pt>
    <dgm:pt modelId="{DCB5FFF1-DC9D-4D4F-B136-7999F98557F6}" type="pres">
      <dgm:prSet presAssocID="{81989B9F-ACCB-4974-9CA3-8EEA49CDC5BC}" presName="node" presStyleLbl="node1" presStyleIdx="1" presStyleCnt="5">
        <dgm:presLayoutVars>
          <dgm:bulletEnabled val="1"/>
        </dgm:presLayoutVars>
      </dgm:prSet>
      <dgm:spPr/>
    </dgm:pt>
    <dgm:pt modelId="{E1DC12BB-ABA0-4AAF-9730-A54F3AD2A734}" type="pres">
      <dgm:prSet presAssocID="{FD4F7F54-C3B5-489D-9D65-AA25D2609D06}" presName="sibTrans" presStyleLbl="sibTrans2D1" presStyleIdx="1" presStyleCnt="4"/>
      <dgm:spPr/>
    </dgm:pt>
    <dgm:pt modelId="{6FA77ED7-574D-4B16-8F93-98893E71BD20}" type="pres">
      <dgm:prSet presAssocID="{FD4F7F54-C3B5-489D-9D65-AA25D2609D06}" presName="connectorText" presStyleLbl="sibTrans2D1" presStyleIdx="1" presStyleCnt="4"/>
      <dgm:spPr/>
    </dgm:pt>
    <dgm:pt modelId="{88B7940B-F2BF-4481-ADF6-046AF62D9EA1}" type="pres">
      <dgm:prSet presAssocID="{BD68C281-D5E7-4275-B0B5-383B95B35236}" presName="node" presStyleLbl="node1" presStyleIdx="2" presStyleCnt="5">
        <dgm:presLayoutVars>
          <dgm:bulletEnabled val="1"/>
        </dgm:presLayoutVars>
      </dgm:prSet>
      <dgm:spPr/>
    </dgm:pt>
    <dgm:pt modelId="{623C149F-B4E3-4CCA-A017-8ABAAF6B9288}" type="pres">
      <dgm:prSet presAssocID="{1D5F2973-6B62-4710-B1AC-397CF9494073}" presName="sibTrans" presStyleLbl="sibTrans2D1" presStyleIdx="2" presStyleCnt="4"/>
      <dgm:spPr/>
    </dgm:pt>
    <dgm:pt modelId="{E6CB2520-DD81-4323-92BC-7F72B891B47E}" type="pres">
      <dgm:prSet presAssocID="{1D5F2973-6B62-4710-B1AC-397CF9494073}" presName="connectorText" presStyleLbl="sibTrans2D1" presStyleIdx="2" presStyleCnt="4"/>
      <dgm:spPr/>
    </dgm:pt>
    <dgm:pt modelId="{5BE36BE5-C75A-4B40-878A-6DA79F3CC017}" type="pres">
      <dgm:prSet presAssocID="{ED61BF4B-EE51-47A3-8883-BD02A4E8500E}" presName="node" presStyleLbl="node1" presStyleIdx="3" presStyleCnt="5">
        <dgm:presLayoutVars>
          <dgm:bulletEnabled val="1"/>
        </dgm:presLayoutVars>
      </dgm:prSet>
      <dgm:spPr/>
    </dgm:pt>
    <dgm:pt modelId="{A31A448E-EAB5-4518-B90D-4460FDD5BD46}" type="pres">
      <dgm:prSet presAssocID="{E04DDB31-6C80-4D0F-A071-C0B1F26F1E05}" presName="sibTrans" presStyleLbl="sibTrans2D1" presStyleIdx="3" presStyleCnt="4"/>
      <dgm:spPr/>
    </dgm:pt>
    <dgm:pt modelId="{E8E12378-CA94-45C2-8258-7B685208A72F}" type="pres">
      <dgm:prSet presAssocID="{E04DDB31-6C80-4D0F-A071-C0B1F26F1E05}" presName="connectorText" presStyleLbl="sibTrans2D1" presStyleIdx="3" presStyleCnt="4"/>
      <dgm:spPr/>
    </dgm:pt>
    <dgm:pt modelId="{5FBEA7DC-6259-43A0-B258-117AF5679589}" type="pres">
      <dgm:prSet presAssocID="{6A7DD2CD-3B79-43A4-ACEA-C4C9FE79E9C1}" presName="node" presStyleLbl="node1" presStyleIdx="4" presStyleCnt="5">
        <dgm:presLayoutVars>
          <dgm:bulletEnabled val="1"/>
        </dgm:presLayoutVars>
      </dgm:prSet>
      <dgm:spPr/>
    </dgm:pt>
  </dgm:ptLst>
  <dgm:cxnLst>
    <dgm:cxn modelId="{0B993509-36FF-4BDE-A94D-9802EB78C656}" srcId="{30564E5A-EE64-481F-A063-225311184BCA}" destId="{6A7DD2CD-3B79-43A4-ACEA-C4C9FE79E9C1}" srcOrd="4" destOrd="0" parTransId="{E520FD90-D1F6-42E5-A5BB-C410CF64AD3A}" sibTransId="{A2BE2BD5-0229-4BA9-999A-E8B2A5BD2E73}"/>
    <dgm:cxn modelId="{BF572A24-40F9-4CAB-A164-A4D8B4B27946}" type="presOf" srcId="{6A7DD2CD-3B79-43A4-ACEA-C4C9FE79E9C1}" destId="{5FBEA7DC-6259-43A0-B258-117AF5679589}" srcOrd="0" destOrd="0" presId="urn:microsoft.com/office/officeart/2005/8/layout/process2"/>
    <dgm:cxn modelId="{05AD5328-9B1F-4303-9F73-6ABC9E403544}" srcId="{30564E5A-EE64-481F-A063-225311184BCA}" destId="{ED61BF4B-EE51-47A3-8883-BD02A4E8500E}" srcOrd="3" destOrd="0" parTransId="{50DD9021-BAEC-4AC4-B5DB-F0A702867787}" sibTransId="{E04DDB31-6C80-4D0F-A071-C0B1F26F1E05}"/>
    <dgm:cxn modelId="{75BBE92E-13CC-481A-80FC-4F18699376A2}" srcId="{30564E5A-EE64-481F-A063-225311184BCA}" destId="{DC32E0EF-292C-400B-9729-C2AB6FEB57BD}" srcOrd="0" destOrd="0" parTransId="{380A54CA-D5C6-40D1-8C3D-84901A3D9A8B}" sibTransId="{174265C6-00E7-4F7E-93A6-38FAC965D84A}"/>
    <dgm:cxn modelId="{DFFB0E41-C2E9-428C-8156-170C2250ABFD}" type="presOf" srcId="{ED61BF4B-EE51-47A3-8883-BD02A4E8500E}" destId="{5BE36BE5-C75A-4B40-878A-6DA79F3CC017}" srcOrd="0" destOrd="0" presId="urn:microsoft.com/office/officeart/2005/8/layout/process2"/>
    <dgm:cxn modelId="{D189EB7C-FF61-432D-A0D8-A26A66773546}" type="presOf" srcId="{DC32E0EF-292C-400B-9729-C2AB6FEB57BD}" destId="{26651538-CCD7-41E1-BB23-00DADEE98471}" srcOrd="0" destOrd="0" presId="urn:microsoft.com/office/officeart/2005/8/layout/process2"/>
    <dgm:cxn modelId="{25AA077F-4000-4297-BF8A-E890C2B138E6}" type="presOf" srcId="{30564E5A-EE64-481F-A063-225311184BCA}" destId="{5BCF0DCE-FFB0-41AD-86DF-486349C83829}" srcOrd="0" destOrd="0" presId="urn:microsoft.com/office/officeart/2005/8/layout/process2"/>
    <dgm:cxn modelId="{72271895-DF7F-4733-8AC0-42EB73A2FC69}" type="presOf" srcId="{174265C6-00E7-4F7E-93A6-38FAC965D84A}" destId="{3EA525CE-E7D8-4822-B1C8-D2497B4B46BB}" srcOrd="0" destOrd="0" presId="urn:microsoft.com/office/officeart/2005/8/layout/process2"/>
    <dgm:cxn modelId="{485D5E97-B786-4F88-BAA7-86A1D8551082}" type="presOf" srcId="{FD4F7F54-C3B5-489D-9D65-AA25D2609D06}" destId="{E1DC12BB-ABA0-4AAF-9730-A54F3AD2A734}" srcOrd="0" destOrd="0" presId="urn:microsoft.com/office/officeart/2005/8/layout/process2"/>
    <dgm:cxn modelId="{7CA8C69A-BB7C-481E-9ADD-175159DA0B60}" type="presOf" srcId="{E04DDB31-6C80-4D0F-A071-C0B1F26F1E05}" destId="{E8E12378-CA94-45C2-8258-7B685208A72F}" srcOrd="1" destOrd="0" presId="urn:microsoft.com/office/officeart/2005/8/layout/process2"/>
    <dgm:cxn modelId="{96B2FAAB-C186-44FC-8E9F-C4247C1B3CED}" type="presOf" srcId="{1D5F2973-6B62-4710-B1AC-397CF9494073}" destId="{E6CB2520-DD81-4323-92BC-7F72B891B47E}" srcOrd="1" destOrd="0" presId="urn:microsoft.com/office/officeart/2005/8/layout/process2"/>
    <dgm:cxn modelId="{BDB8C9B7-1AB5-4EAB-854E-FF6760985F0A}" srcId="{30564E5A-EE64-481F-A063-225311184BCA}" destId="{81989B9F-ACCB-4974-9CA3-8EEA49CDC5BC}" srcOrd="1" destOrd="0" parTransId="{FFC5A4DD-0354-4697-B332-95C954A498C1}" sibTransId="{FD4F7F54-C3B5-489D-9D65-AA25D2609D06}"/>
    <dgm:cxn modelId="{74BD5DBA-7C92-4DAF-8E4F-6EF3C2E478D1}" type="presOf" srcId="{174265C6-00E7-4F7E-93A6-38FAC965D84A}" destId="{CEDEE809-DF6C-4FFB-B25C-411774FDF969}" srcOrd="1" destOrd="0" presId="urn:microsoft.com/office/officeart/2005/8/layout/process2"/>
    <dgm:cxn modelId="{EF7330DD-8622-403A-8620-D1329C41D202}" type="presOf" srcId="{81989B9F-ACCB-4974-9CA3-8EEA49CDC5BC}" destId="{DCB5FFF1-DC9D-4D4F-B136-7999F98557F6}" srcOrd="0" destOrd="0" presId="urn:microsoft.com/office/officeart/2005/8/layout/process2"/>
    <dgm:cxn modelId="{1A43BCDD-ED96-4578-B11C-813E6013D1B6}" type="presOf" srcId="{BD68C281-D5E7-4275-B0B5-383B95B35236}" destId="{88B7940B-F2BF-4481-ADF6-046AF62D9EA1}" srcOrd="0" destOrd="0" presId="urn:microsoft.com/office/officeart/2005/8/layout/process2"/>
    <dgm:cxn modelId="{DB6229E6-334D-4055-8B42-1D4368DB39F8}" type="presOf" srcId="{E04DDB31-6C80-4D0F-A071-C0B1F26F1E05}" destId="{A31A448E-EAB5-4518-B90D-4460FDD5BD46}" srcOrd="0" destOrd="0" presId="urn:microsoft.com/office/officeart/2005/8/layout/process2"/>
    <dgm:cxn modelId="{0DDCC5F2-EE95-4AAD-AE79-9FDEA5EAF068}" type="presOf" srcId="{1D5F2973-6B62-4710-B1AC-397CF9494073}" destId="{623C149F-B4E3-4CCA-A017-8ABAAF6B9288}" srcOrd="0" destOrd="0" presId="urn:microsoft.com/office/officeart/2005/8/layout/process2"/>
    <dgm:cxn modelId="{D4C527F4-A8CB-4D5F-8A28-C7EEA882E1A6}" srcId="{30564E5A-EE64-481F-A063-225311184BCA}" destId="{BD68C281-D5E7-4275-B0B5-383B95B35236}" srcOrd="2" destOrd="0" parTransId="{1741EA26-0FBC-4119-9D08-F1206A13C8B6}" sibTransId="{1D5F2973-6B62-4710-B1AC-397CF9494073}"/>
    <dgm:cxn modelId="{2D7EDAF8-FABD-4474-9560-E7C808F7CD1C}" type="presOf" srcId="{FD4F7F54-C3B5-489D-9D65-AA25D2609D06}" destId="{6FA77ED7-574D-4B16-8F93-98893E71BD20}" srcOrd="1" destOrd="0" presId="urn:microsoft.com/office/officeart/2005/8/layout/process2"/>
    <dgm:cxn modelId="{44AA8782-452D-45F3-83A1-4AE16E12D844}" type="presParOf" srcId="{5BCF0DCE-FFB0-41AD-86DF-486349C83829}" destId="{26651538-CCD7-41E1-BB23-00DADEE98471}" srcOrd="0" destOrd="0" presId="urn:microsoft.com/office/officeart/2005/8/layout/process2"/>
    <dgm:cxn modelId="{CA9F1974-3859-4033-B4B1-1056572A6601}" type="presParOf" srcId="{5BCF0DCE-FFB0-41AD-86DF-486349C83829}" destId="{3EA525CE-E7D8-4822-B1C8-D2497B4B46BB}" srcOrd="1" destOrd="0" presId="urn:microsoft.com/office/officeart/2005/8/layout/process2"/>
    <dgm:cxn modelId="{CCB55784-3755-4785-91F5-28B1270D54A1}" type="presParOf" srcId="{3EA525CE-E7D8-4822-B1C8-D2497B4B46BB}" destId="{CEDEE809-DF6C-4FFB-B25C-411774FDF969}" srcOrd="0" destOrd="0" presId="urn:microsoft.com/office/officeart/2005/8/layout/process2"/>
    <dgm:cxn modelId="{2E88FC7F-68DE-47FC-941B-9342219661BB}" type="presParOf" srcId="{5BCF0DCE-FFB0-41AD-86DF-486349C83829}" destId="{DCB5FFF1-DC9D-4D4F-B136-7999F98557F6}" srcOrd="2" destOrd="0" presId="urn:microsoft.com/office/officeart/2005/8/layout/process2"/>
    <dgm:cxn modelId="{F2D67976-99C1-492F-8EB8-9B354B0CE104}" type="presParOf" srcId="{5BCF0DCE-FFB0-41AD-86DF-486349C83829}" destId="{E1DC12BB-ABA0-4AAF-9730-A54F3AD2A734}" srcOrd="3" destOrd="0" presId="urn:microsoft.com/office/officeart/2005/8/layout/process2"/>
    <dgm:cxn modelId="{B8B529AA-8760-4701-B4C8-BE929B3DEFAD}" type="presParOf" srcId="{E1DC12BB-ABA0-4AAF-9730-A54F3AD2A734}" destId="{6FA77ED7-574D-4B16-8F93-98893E71BD20}" srcOrd="0" destOrd="0" presId="urn:microsoft.com/office/officeart/2005/8/layout/process2"/>
    <dgm:cxn modelId="{3720D55C-71C2-42F6-9AB7-662661F501E7}" type="presParOf" srcId="{5BCF0DCE-FFB0-41AD-86DF-486349C83829}" destId="{88B7940B-F2BF-4481-ADF6-046AF62D9EA1}" srcOrd="4" destOrd="0" presId="urn:microsoft.com/office/officeart/2005/8/layout/process2"/>
    <dgm:cxn modelId="{C5631E98-304F-459F-97B0-5480EED816D1}" type="presParOf" srcId="{5BCF0DCE-FFB0-41AD-86DF-486349C83829}" destId="{623C149F-B4E3-4CCA-A017-8ABAAF6B9288}" srcOrd="5" destOrd="0" presId="urn:microsoft.com/office/officeart/2005/8/layout/process2"/>
    <dgm:cxn modelId="{70712605-40E3-4AEF-84FC-4EE884A9A87C}" type="presParOf" srcId="{623C149F-B4E3-4CCA-A017-8ABAAF6B9288}" destId="{E6CB2520-DD81-4323-92BC-7F72B891B47E}" srcOrd="0" destOrd="0" presId="urn:microsoft.com/office/officeart/2005/8/layout/process2"/>
    <dgm:cxn modelId="{B8288740-1946-49F6-8CD0-A2D950A2D8A4}" type="presParOf" srcId="{5BCF0DCE-FFB0-41AD-86DF-486349C83829}" destId="{5BE36BE5-C75A-4B40-878A-6DA79F3CC017}" srcOrd="6" destOrd="0" presId="urn:microsoft.com/office/officeart/2005/8/layout/process2"/>
    <dgm:cxn modelId="{D113FC14-BAB0-4D7E-B3F1-81FC22A4A965}" type="presParOf" srcId="{5BCF0DCE-FFB0-41AD-86DF-486349C83829}" destId="{A31A448E-EAB5-4518-B90D-4460FDD5BD46}" srcOrd="7" destOrd="0" presId="urn:microsoft.com/office/officeart/2005/8/layout/process2"/>
    <dgm:cxn modelId="{D01B1A19-7B10-456B-AD0D-BFCB400067D7}" type="presParOf" srcId="{A31A448E-EAB5-4518-B90D-4460FDD5BD46}" destId="{E8E12378-CA94-45C2-8258-7B685208A72F}" srcOrd="0" destOrd="0" presId="urn:microsoft.com/office/officeart/2005/8/layout/process2"/>
    <dgm:cxn modelId="{3EC366B3-4537-451A-8DFB-02E042F07F7C}" type="presParOf" srcId="{5BCF0DCE-FFB0-41AD-86DF-486349C83829}" destId="{5FBEA7DC-6259-43A0-B258-117AF5679589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51538-CCD7-41E1-BB23-00DADEE98471}">
      <dsp:nvSpPr>
        <dsp:cNvPr id="0" name=""/>
        <dsp:cNvSpPr/>
      </dsp:nvSpPr>
      <dsp:spPr>
        <a:xfrm>
          <a:off x="2929652" y="599"/>
          <a:ext cx="2751556" cy="701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Bootstrapping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(stratified, balanced, </a:t>
          </a:r>
          <a:r>
            <a:rPr lang="en-US" sz="1300" kern="1200" dirty="0" err="1"/>
            <a:t>oob</a:t>
          </a:r>
          <a:r>
            <a:rPr lang="en-US" sz="1300" kern="1200" dirty="0"/>
            <a:t>, smote)</a:t>
          </a:r>
        </a:p>
      </dsp:txBody>
      <dsp:txXfrm>
        <a:off x="2950197" y="21144"/>
        <a:ext cx="2710466" cy="660362"/>
      </dsp:txXfrm>
    </dsp:sp>
    <dsp:sp modelId="{3EA525CE-E7D8-4822-B1C8-D2497B4B46BB}">
      <dsp:nvSpPr>
        <dsp:cNvPr id="0" name=""/>
        <dsp:cNvSpPr/>
      </dsp:nvSpPr>
      <dsp:spPr>
        <a:xfrm rot="5400000">
          <a:off x="4173908" y="719588"/>
          <a:ext cx="263044" cy="3156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4210735" y="745893"/>
        <a:ext cx="189391" cy="184131"/>
      </dsp:txXfrm>
    </dsp:sp>
    <dsp:sp modelId="{DCB5FFF1-DC9D-4D4F-B136-7999F98557F6}">
      <dsp:nvSpPr>
        <dsp:cNvPr id="0" name=""/>
        <dsp:cNvSpPr/>
      </dsp:nvSpPr>
      <dsp:spPr>
        <a:xfrm>
          <a:off x="2929652" y="1052777"/>
          <a:ext cx="2751556" cy="701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Feature Projection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(random, </a:t>
          </a:r>
          <a:r>
            <a:rPr lang="en-US" sz="1300" kern="1200" dirty="0" err="1"/>
            <a:t>pca</a:t>
          </a:r>
          <a:r>
            <a:rPr lang="en-US" sz="1300" kern="1200" dirty="0"/>
            <a:t>)</a:t>
          </a:r>
        </a:p>
      </dsp:txBody>
      <dsp:txXfrm>
        <a:off x="2950197" y="1073322"/>
        <a:ext cx="2710466" cy="660362"/>
      </dsp:txXfrm>
    </dsp:sp>
    <dsp:sp modelId="{E1DC12BB-ABA0-4AAF-9730-A54F3AD2A734}">
      <dsp:nvSpPr>
        <dsp:cNvPr id="0" name=""/>
        <dsp:cNvSpPr/>
      </dsp:nvSpPr>
      <dsp:spPr>
        <a:xfrm rot="5400000">
          <a:off x="4173908" y="1771766"/>
          <a:ext cx="263044" cy="3156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4210735" y="1798071"/>
        <a:ext cx="189391" cy="184131"/>
      </dsp:txXfrm>
    </dsp:sp>
    <dsp:sp modelId="{88B7940B-F2BF-4481-ADF6-046AF62D9EA1}">
      <dsp:nvSpPr>
        <dsp:cNvPr id="0" name=""/>
        <dsp:cNvSpPr/>
      </dsp:nvSpPr>
      <dsp:spPr>
        <a:xfrm>
          <a:off x="2929652" y="2104956"/>
          <a:ext cx="2751556" cy="701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KNN-Ensemble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(K, distance method, No. estimators)</a:t>
          </a:r>
        </a:p>
      </dsp:txBody>
      <dsp:txXfrm>
        <a:off x="2950197" y="2125501"/>
        <a:ext cx="2710466" cy="660362"/>
      </dsp:txXfrm>
    </dsp:sp>
    <dsp:sp modelId="{623C149F-B4E3-4CCA-A017-8ABAAF6B9288}">
      <dsp:nvSpPr>
        <dsp:cNvPr id="0" name=""/>
        <dsp:cNvSpPr/>
      </dsp:nvSpPr>
      <dsp:spPr>
        <a:xfrm rot="5400000">
          <a:off x="4173908" y="2823944"/>
          <a:ext cx="263044" cy="3156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4210735" y="2850249"/>
        <a:ext cx="189391" cy="184131"/>
      </dsp:txXfrm>
    </dsp:sp>
    <dsp:sp modelId="{5BE36BE5-C75A-4B40-878A-6DA79F3CC017}">
      <dsp:nvSpPr>
        <dsp:cNvPr id="0" name=""/>
        <dsp:cNvSpPr/>
      </dsp:nvSpPr>
      <dsp:spPr>
        <a:xfrm>
          <a:off x="2929652" y="3157134"/>
          <a:ext cx="2751556" cy="701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Hyperparameter tuning using Bayesian optimization</a:t>
          </a:r>
        </a:p>
      </dsp:txBody>
      <dsp:txXfrm>
        <a:off x="2950197" y="3177679"/>
        <a:ext cx="2710466" cy="660362"/>
      </dsp:txXfrm>
    </dsp:sp>
    <dsp:sp modelId="{A31A448E-EAB5-4518-B90D-4460FDD5BD46}">
      <dsp:nvSpPr>
        <dsp:cNvPr id="0" name=""/>
        <dsp:cNvSpPr/>
      </dsp:nvSpPr>
      <dsp:spPr>
        <a:xfrm rot="5400000">
          <a:off x="4173908" y="3876123"/>
          <a:ext cx="263044" cy="3156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4210735" y="3902428"/>
        <a:ext cx="189391" cy="184131"/>
      </dsp:txXfrm>
    </dsp:sp>
    <dsp:sp modelId="{5FBEA7DC-6259-43A0-B258-117AF5679589}">
      <dsp:nvSpPr>
        <dsp:cNvPr id="0" name=""/>
        <dsp:cNvSpPr/>
      </dsp:nvSpPr>
      <dsp:spPr>
        <a:xfrm>
          <a:off x="2929652" y="4209313"/>
          <a:ext cx="2751556" cy="701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using majority voting</a:t>
          </a:r>
        </a:p>
      </dsp:txBody>
      <dsp:txXfrm>
        <a:off x="2950197" y="4229858"/>
        <a:ext cx="2710466" cy="660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F2C86-A8C4-43E9-896C-0FFFFD88CFA8}" type="datetimeFigureOut">
              <a:rPr lang="de-DE" smtClean="0"/>
              <a:t>23.07.2024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B64AB-64C2-47F7-8976-43F69EE323D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082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7B3D5C-9E32-4E34-9B7E-9A9DAF2CD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495CA3D-0AF0-F1B1-2080-F090DC871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E3C823-26CE-48AE-01C8-ED823499D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C562E-369E-40BA-83A3-0685853B7038}" type="datetime1">
              <a:rPr lang="de-DE" smtClean="0"/>
              <a:t>23.07.2024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B656C2-746D-EA8A-6F58-544DDD128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Ali Ostai, Andreas Schwab | xAI-Proj_M | Francesco Di Salvo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C462B6-C12E-F572-148C-ECB543EB8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09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CE0EF4-EAB4-3DF1-92C0-92A7EAD38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7BB499-F4AE-595B-5624-D13CC4895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D69E98-E232-F9BE-DE33-6AEE023C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4C99-4045-4EFB-8CC4-80378360907F}" type="datetime1">
              <a:rPr lang="de-DE" smtClean="0"/>
              <a:t>23.07.2024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AAB669-8708-6113-64B2-CE7B023E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Ali Ostai, Andreas Schwab | xAI-Proj_M | Francesco Di Salvo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3056F7-2B0E-556A-E6F5-D3F1A3E8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9CBD65F-08AF-9897-7D8E-4BB9C770F3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FC70EE8-646D-600D-DEDD-BA4C58D0F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79FE88-9609-4538-DE3F-2939070C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FA6B0-A2B2-4961-8D0B-A49B087CCB05}" type="datetime1">
              <a:rPr lang="de-DE" smtClean="0"/>
              <a:t>23.07.2024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4BE9D1-D943-4958-1745-A23E9EC61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Ali Ostai, Andreas Schwab | xAI-Proj_M | Francesco Di Salvo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B21127-20F3-0C61-9FB8-7A9B42049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718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30B42A-211B-8E3C-4B68-EFAA7B3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A601AA-EE9F-CC01-86F6-0E21F1919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66307E-1B0A-4C3C-26AA-0FE4DE8D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60E5-36CB-48E1-ABED-158A7F4159AA}" type="datetime1">
              <a:rPr lang="de-DE" smtClean="0"/>
              <a:t>23.07.2024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2FB3AA-96A5-3B0D-B7DD-C427F0181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Ali Ostai, Andreas Schwab | xAI-Proj_M | Francesco Di Salvo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814CED-C646-78A8-CF58-8E533198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592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22809-9B8F-92FA-0984-C8F77577D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3BC49E-E22E-2858-5179-159FB727C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848B9D-2008-6587-FE3B-8DDA74D1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6BE2-C923-4C04-827E-ABEB022B592F}" type="datetime1">
              <a:rPr lang="de-DE" smtClean="0"/>
              <a:t>23.07.2024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F45D8D-23CB-192C-EBCB-0DB1FDD7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Ali Ostai, Andreas Schwab | xAI-Proj_M | Francesco Di Salvo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406461-4458-D704-A6AA-C656F3015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326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48B94F-488A-C3DD-8F79-CEB1DD6B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952935-B665-9FE8-92D6-A8C224EF3A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96AB80-D997-0197-C206-5518DAC60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AC2C32-8F86-875F-1FC7-15FCEA987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0D4ED-B553-4328-9DA4-4F6300A295F6}" type="datetime1">
              <a:rPr lang="de-DE" smtClean="0"/>
              <a:t>23.07.2024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C9587D-12FE-205E-2422-743FADEA9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Ali Ostai, Andreas Schwab | xAI-Proj_M | Francesco Di Salvo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3A8B089-076B-4AE5-E628-947465B6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871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02402C-7C0F-5670-D431-130E89163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F1A6DA-FDA6-06BD-46AE-5A31ED0AD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E9AC0E-C41E-4984-EDD5-59BDAF4534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1CA5306-6023-7582-3F6A-3FB0026722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137FFF5-F358-74B3-5F19-9C050A1FB9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AA385A0-19FA-9A1B-867E-6B87C7691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5709F-E076-4524-8F58-83162BCA589D}" type="datetime1">
              <a:rPr lang="de-DE" smtClean="0"/>
              <a:t>23.07.2024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14F6657-100F-16A4-A824-B1C17B651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Ali Ostai, Andreas Schwab | xAI-Proj_M | Francesco Di Salvo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EAE1B7C-125F-6626-727D-D5890BDE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533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B939B2-BAB1-7096-F27D-C671A165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A52D230-357A-92F8-5C6D-57A857979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016A5-C1FC-429C-B972-49B598B318F5}" type="datetime1">
              <a:rPr lang="de-DE" smtClean="0"/>
              <a:t>23.07.2024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95C3C7-E1CE-6E80-8F8A-1BCE5D080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Ali Ostai, Andreas Schwab | xAI-Proj_M | Francesco Di Salvo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B535AE-7C23-B54D-B470-7844D31E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6645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8C5FD09-D3AE-C467-78E7-615F2F39D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74DD-38AC-468D-B5F8-B04DA83C0A61}" type="datetime1">
              <a:rPr lang="de-DE" smtClean="0"/>
              <a:t>23.07.2024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90DE595-2F99-B803-0803-DA6D02144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Ali Ostai, Andreas Schwab | xAI-Proj_M | Francesco Di Salvo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BC2108-BC46-CEDA-F42B-D7535D1D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8828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8BA6B-087A-6FCC-900E-81626FF7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CE45EB-1D87-BD3B-4D62-4A2E78B35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ED93E2A-5D56-9448-408A-E3AEE4922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6C2037-2DA4-7100-2A6E-4F34A9711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67DB-63AA-4CDB-AD60-9510C056DDEC}" type="datetime1">
              <a:rPr lang="de-DE" smtClean="0"/>
              <a:t>23.07.2024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DC6ED9C-C530-3842-1023-C600669D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Ali Ostai, Andreas Schwab | xAI-Proj_M | Francesco Di Salvo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6757E6-F0A0-3335-8F84-F2C8151C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650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A9106-1BC2-0746-A5EB-A035B15B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04E9423-E719-046C-E35C-27377FCE7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C59CB06-677E-A2FC-2035-966C6AD11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52E7880-A922-F7EF-2A68-20332ACBC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8884-4537-4B91-AE52-5C427F2B9E97}" type="datetime1">
              <a:rPr lang="de-DE" smtClean="0"/>
              <a:t>23.07.2024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89D285-2587-A7A8-D2B5-8819ACB6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Ali Ostai, Andreas Schwab | xAI-Proj_M | Francesco Di Salvo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4E67EF-00CD-0D0C-0E79-19F1AF118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076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4FA0E4D-7917-B635-8AEB-AB002E282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E82C4F-276C-5B21-3DD8-5A50CEB67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EB9C0F-1701-1831-485F-20E649C0E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0DFB4F-886D-49E3-ACF1-63784120FB8A}" type="datetime1">
              <a:rPr lang="de-DE" smtClean="0"/>
              <a:t>23.07.2024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5F5278-5E9E-4856-F37F-44F846BDF6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Ali Ostai, Andreas Schwab | xAI-Proj_M | Francesco Di Salvo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7B6A93-E646-733F-A9C2-948390FF5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764C4C-4AD7-4AAF-A104-5B79630CDC8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68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code/rafjaa/resampling-strategies-for-imbalanced-datasets" TargetMode="External"/><Relationship Id="rId3" Type="http://schemas.openxmlformats.org/officeDocument/2006/relationships/image" Target="../media/image28.png"/><Relationship Id="rId7" Type="http://schemas.openxmlformats.org/officeDocument/2006/relationships/hyperlink" Target="https://www.analyticsvidhya.com/blog/2020/12/out-of-bag-oob-score-in-the-random-forest-algorith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medium.com/geekculture/investigating-the-effects-of-resampling-imbalanced-datasets-with-data-validation-techniques-f4ca3c8b2b94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nlpca.org/pca_principal_component_analysi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data-science-in-your-pocket/random-projection-for-dimension-reduction-27d2ec7d40cd" TargetMode="Externa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varshamanideepa/exploring-the-different-types-of-distance-measures-for-data-analysis-f5be9133ac3e" TargetMode="Externa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100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83F95D6-1773-9B8E-9BD7-808F477A882E}"/>
              </a:ext>
            </a:extLst>
          </p:cNvPr>
          <p:cNvSpPr txBox="1"/>
          <p:nvPr/>
        </p:nvSpPr>
        <p:spPr>
          <a:xfrm>
            <a:off x="420734" y="731308"/>
            <a:ext cx="265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BreastMNIST</a:t>
            </a:r>
            <a:endParaRPr lang="en-US" sz="3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24E9B0-6A04-A744-A6BF-BBE939D0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Ali </a:t>
            </a:r>
            <a:r>
              <a:rPr lang="de-DE" dirty="0" err="1"/>
              <a:t>Ostai</a:t>
            </a:r>
            <a:r>
              <a:rPr lang="de-DE" dirty="0"/>
              <a:t>, Andreas Schwab | </a:t>
            </a:r>
            <a:r>
              <a:rPr lang="de-DE" dirty="0" err="1"/>
              <a:t>xAI-Proj_M</a:t>
            </a:r>
            <a:r>
              <a:rPr lang="de-DE" dirty="0"/>
              <a:t> | Francesco Di Salvo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9CEB01-41F0-FF00-61F2-4ADC2B79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10</a:t>
            </a:fld>
            <a:endParaRPr lang="de-DE"/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96980606-6608-8570-44C9-6AB3D4648CD5}"/>
              </a:ext>
            </a:extLst>
          </p:cNvPr>
          <p:cNvSpPr txBox="1">
            <a:spLocks/>
          </p:cNvSpPr>
          <p:nvPr/>
        </p:nvSpPr>
        <p:spPr>
          <a:xfrm>
            <a:off x="252909" y="6356350"/>
            <a:ext cx="2013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Step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AC8DF-F6BB-B327-FAD1-5BAAA7A7BFD2}"/>
              </a:ext>
            </a:extLst>
          </p:cNvPr>
          <p:cNvSpPr txBox="1"/>
          <p:nvPr/>
        </p:nvSpPr>
        <p:spPr>
          <a:xfrm>
            <a:off x="420735" y="1531366"/>
            <a:ext cx="66110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Number of samples		780 	(546 Train, 156 Test, 78 Val)</a:t>
            </a:r>
          </a:p>
          <a:p>
            <a:r>
              <a:rPr lang="de-DE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Embedding dimensions	768</a:t>
            </a:r>
          </a:p>
          <a:p>
            <a:r>
              <a:rPr lang="de-DE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Number of unique labels:	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FBB1FA-3804-FEB0-0282-19FD45E5C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598" y="2501679"/>
            <a:ext cx="6911274" cy="3455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1D2F9E-FEC1-660A-97BC-985FA5DF0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7852" y="581120"/>
            <a:ext cx="5659184" cy="565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5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83F95D6-1773-9B8E-9BD7-808F477A882E}"/>
              </a:ext>
            </a:extLst>
          </p:cNvPr>
          <p:cNvSpPr txBox="1"/>
          <p:nvPr/>
        </p:nvSpPr>
        <p:spPr>
          <a:xfrm>
            <a:off x="420734" y="731308"/>
            <a:ext cx="684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Step 1 – Explore Data Distribution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24E9B0-6A04-A744-A6BF-BBE939D0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Ali </a:t>
            </a:r>
            <a:r>
              <a:rPr lang="de-DE" dirty="0" err="1"/>
              <a:t>Ostai</a:t>
            </a:r>
            <a:r>
              <a:rPr lang="de-DE" dirty="0"/>
              <a:t>, Andreas Schwab | </a:t>
            </a:r>
            <a:r>
              <a:rPr lang="de-DE" dirty="0" err="1"/>
              <a:t>xAI-Proj_M</a:t>
            </a:r>
            <a:r>
              <a:rPr lang="de-DE" dirty="0"/>
              <a:t> | Francesco Di Salvo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9CEB01-41F0-FF00-61F2-4ADC2B79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11</a:t>
            </a:fld>
            <a:endParaRPr lang="de-DE"/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96980606-6608-8570-44C9-6AB3D4648CD5}"/>
              </a:ext>
            </a:extLst>
          </p:cNvPr>
          <p:cNvSpPr txBox="1">
            <a:spLocks/>
          </p:cNvSpPr>
          <p:nvPr/>
        </p:nvSpPr>
        <p:spPr>
          <a:xfrm>
            <a:off x="252909" y="6356350"/>
            <a:ext cx="2013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4267040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24E9B0-6A04-A744-A6BF-BBE939D0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Ali </a:t>
            </a:r>
            <a:r>
              <a:rPr lang="de-DE" dirty="0" err="1"/>
              <a:t>Ostai</a:t>
            </a:r>
            <a:r>
              <a:rPr lang="de-DE" dirty="0"/>
              <a:t>, Andreas Schwab | </a:t>
            </a:r>
            <a:r>
              <a:rPr lang="de-DE" dirty="0" err="1"/>
              <a:t>xAI-Proj_M</a:t>
            </a:r>
            <a:r>
              <a:rPr lang="de-DE" dirty="0"/>
              <a:t> | Francesco Di Salvo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9CEB01-41F0-FF00-61F2-4ADC2B79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12</a:t>
            </a:fld>
            <a:endParaRPr lang="de-DE"/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96980606-6608-8570-44C9-6AB3D4648CD5}"/>
              </a:ext>
            </a:extLst>
          </p:cNvPr>
          <p:cNvSpPr txBox="1">
            <a:spLocks/>
          </p:cNvSpPr>
          <p:nvPr/>
        </p:nvSpPr>
        <p:spPr>
          <a:xfrm>
            <a:off x="252909" y="6356350"/>
            <a:ext cx="2013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Step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E0529-0C20-D116-B1E6-F3019B327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35" y="136524"/>
            <a:ext cx="5642432" cy="3743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4AEC99-E9D6-37B7-5DF5-6B505B03EF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1" t="-13" r="9370" b="7231"/>
          <a:stretch/>
        </p:blipFill>
        <p:spPr>
          <a:xfrm>
            <a:off x="3914775" y="2981325"/>
            <a:ext cx="7993152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83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24E9B0-6A04-A744-A6BF-BBE939D0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Ali </a:t>
            </a:r>
            <a:r>
              <a:rPr lang="de-DE" dirty="0" err="1"/>
              <a:t>Ostai</a:t>
            </a:r>
            <a:r>
              <a:rPr lang="de-DE" dirty="0"/>
              <a:t>, Andreas Schwab | </a:t>
            </a:r>
            <a:r>
              <a:rPr lang="de-DE" dirty="0" err="1"/>
              <a:t>xAI-Proj_M</a:t>
            </a:r>
            <a:r>
              <a:rPr lang="de-DE" dirty="0"/>
              <a:t> | Francesco Di Salvo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9CEB01-41F0-FF00-61F2-4ADC2B79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13</a:t>
            </a:fld>
            <a:endParaRPr lang="de-DE"/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96980606-6608-8570-44C9-6AB3D4648CD5}"/>
              </a:ext>
            </a:extLst>
          </p:cNvPr>
          <p:cNvSpPr txBox="1">
            <a:spLocks/>
          </p:cNvSpPr>
          <p:nvPr/>
        </p:nvSpPr>
        <p:spPr>
          <a:xfrm>
            <a:off x="252909" y="6356350"/>
            <a:ext cx="2013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Step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03D36A-22B5-BC1F-1A9F-012141F06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67" b="70144"/>
          <a:stretch/>
        </p:blipFill>
        <p:spPr>
          <a:xfrm>
            <a:off x="97135" y="136524"/>
            <a:ext cx="4572000" cy="3737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863F42-1E6C-EA09-CB92-0D5140838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668" y="262017"/>
            <a:ext cx="772779" cy="1242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4AEC99-E9D6-37B7-5DF5-6B505B03EF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9" r="5458"/>
          <a:stretch/>
        </p:blipFill>
        <p:spPr>
          <a:xfrm>
            <a:off x="3959352" y="2923849"/>
            <a:ext cx="7948575" cy="321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04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24E9B0-6A04-A744-A6BF-BBE939D0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Ali </a:t>
            </a:r>
            <a:r>
              <a:rPr lang="de-DE" dirty="0" err="1"/>
              <a:t>Ostai</a:t>
            </a:r>
            <a:r>
              <a:rPr lang="de-DE" dirty="0"/>
              <a:t>, Andreas Schwab | </a:t>
            </a:r>
            <a:r>
              <a:rPr lang="de-DE" dirty="0" err="1"/>
              <a:t>xAI-Proj_M</a:t>
            </a:r>
            <a:r>
              <a:rPr lang="de-DE" dirty="0"/>
              <a:t> | Francesco Di Salvo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9CEB01-41F0-FF00-61F2-4ADC2B79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14</a:t>
            </a:fld>
            <a:endParaRPr lang="de-DE"/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96980606-6608-8570-44C9-6AB3D4648CD5}"/>
              </a:ext>
            </a:extLst>
          </p:cNvPr>
          <p:cNvSpPr txBox="1">
            <a:spLocks/>
          </p:cNvSpPr>
          <p:nvPr/>
        </p:nvSpPr>
        <p:spPr>
          <a:xfrm>
            <a:off x="252909" y="6356350"/>
            <a:ext cx="2013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Step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E0529-0C20-D116-B1E6-F3019B327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35" y="136524"/>
            <a:ext cx="5642431" cy="3743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4AEC99-E9D6-37B7-5DF5-6B505B03EF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4" r="5458"/>
          <a:stretch/>
        </p:blipFill>
        <p:spPr>
          <a:xfrm>
            <a:off x="4038600" y="2967187"/>
            <a:ext cx="7869327" cy="316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07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24E9B0-6A04-A744-A6BF-BBE939D0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Ali </a:t>
            </a:r>
            <a:r>
              <a:rPr lang="de-DE" dirty="0" err="1"/>
              <a:t>Ostai</a:t>
            </a:r>
            <a:r>
              <a:rPr lang="de-DE" dirty="0"/>
              <a:t>, Andreas Schwab | </a:t>
            </a:r>
            <a:r>
              <a:rPr lang="de-DE" dirty="0" err="1"/>
              <a:t>xAI-Proj_M</a:t>
            </a:r>
            <a:r>
              <a:rPr lang="de-DE" dirty="0"/>
              <a:t> | Francesco Di Salvo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9CEB01-41F0-FF00-61F2-4ADC2B79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15</a:t>
            </a:fld>
            <a:endParaRPr lang="de-DE"/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96980606-6608-8570-44C9-6AB3D4648CD5}"/>
              </a:ext>
            </a:extLst>
          </p:cNvPr>
          <p:cNvSpPr txBox="1">
            <a:spLocks/>
          </p:cNvSpPr>
          <p:nvPr/>
        </p:nvSpPr>
        <p:spPr>
          <a:xfrm>
            <a:off x="252909" y="6356350"/>
            <a:ext cx="2013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Step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E0529-0C20-D116-B1E6-F3019B327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534" y="136524"/>
            <a:ext cx="5543633" cy="3743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4AEC99-E9D6-37B7-5DF5-6B505B03EF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2" r="5458"/>
          <a:stretch/>
        </p:blipFill>
        <p:spPr>
          <a:xfrm>
            <a:off x="3924299" y="2914650"/>
            <a:ext cx="7983627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07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83F95D6-1773-9B8E-9BD7-808F477A882E}"/>
              </a:ext>
            </a:extLst>
          </p:cNvPr>
          <p:cNvSpPr txBox="1"/>
          <p:nvPr/>
        </p:nvSpPr>
        <p:spPr>
          <a:xfrm>
            <a:off x="420734" y="731308"/>
            <a:ext cx="684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Step 2 – KNN | Linear Layer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24E9B0-6A04-A744-A6BF-BBE939D0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Ali </a:t>
            </a:r>
            <a:r>
              <a:rPr lang="de-DE" dirty="0" err="1"/>
              <a:t>Ostai</a:t>
            </a:r>
            <a:r>
              <a:rPr lang="de-DE" dirty="0"/>
              <a:t>, Andreas Schwab | </a:t>
            </a:r>
            <a:r>
              <a:rPr lang="de-DE" dirty="0" err="1"/>
              <a:t>xAI-Proj_M</a:t>
            </a:r>
            <a:r>
              <a:rPr lang="de-DE" dirty="0"/>
              <a:t> | Francesco Di Salvo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9CEB01-41F0-FF00-61F2-4ADC2B79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16</a:t>
            </a:fld>
            <a:endParaRPr lang="de-DE"/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96980606-6608-8570-44C9-6AB3D4648CD5}"/>
              </a:ext>
            </a:extLst>
          </p:cNvPr>
          <p:cNvSpPr txBox="1">
            <a:spLocks/>
          </p:cNvSpPr>
          <p:nvPr/>
        </p:nvSpPr>
        <p:spPr>
          <a:xfrm>
            <a:off x="252909" y="6356350"/>
            <a:ext cx="2013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Step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7657A9-7433-53EE-D42F-F3BF1DBE2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641" y="559890"/>
            <a:ext cx="4534533" cy="47680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379EA-D639-B722-0A9F-B59268399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09" y="1951074"/>
            <a:ext cx="4182059" cy="1343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FBD808-B390-19FB-5D82-66752F865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642" y="5520941"/>
            <a:ext cx="4534533" cy="5239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62BE1D-28E3-4782-BF3B-94955ED26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09" y="4221703"/>
            <a:ext cx="2819794" cy="7335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0D70BF-16CE-6964-E627-3C7B979E3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909" y="3391231"/>
            <a:ext cx="6937578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3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83F95D6-1773-9B8E-9BD7-808F477A882E}"/>
              </a:ext>
            </a:extLst>
          </p:cNvPr>
          <p:cNvSpPr txBox="1"/>
          <p:nvPr/>
        </p:nvSpPr>
        <p:spPr>
          <a:xfrm>
            <a:off x="420734" y="731308"/>
            <a:ext cx="684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Step 3 – </a:t>
            </a:r>
            <a:r>
              <a:rPr lang="en-US" sz="3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ForestKNN</a:t>
            </a:r>
            <a:endParaRPr lang="en-US" sz="3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24E9B0-6A04-A744-A6BF-BBE939D0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Ali </a:t>
            </a:r>
            <a:r>
              <a:rPr lang="de-DE" dirty="0" err="1"/>
              <a:t>Ostai</a:t>
            </a:r>
            <a:r>
              <a:rPr lang="de-DE" dirty="0"/>
              <a:t>, Andreas Schwab | </a:t>
            </a:r>
            <a:r>
              <a:rPr lang="de-DE" dirty="0" err="1"/>
              <a:t>xAI-Proj_M</a:t>
            </a:r>
            <a:r>
              <a:rPr lang="de-DE" dirty="0"/>
              <a:t> | Francesco Di Salvo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9CEB01-41F0-FF00-61F2-4ADC2B79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17</a:t>
            </a:fld>
            <a:endParaRPr lang="de-DE"/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96980606-6608-8570-44C9-6AB3D4648CD5}"/>
              </a:ext>
            </a:extLst>
          </p:cNvPr>
          <p:cNvSpPr txBox="1">
            <a:spLocks/>
          </p:cNvSpPr>
          <p:nvPr/>
        </p:nvSpPr>
        <p:spPr>
          <a:xfrm>
            <a:off x="252909" y="6356350"/>
            <a:ext cx="2013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3772378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4000E-D343-070F-CED5-34FE9CF3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Ali Ostai, Andreas Schwab | xAI-Proj_M | Francesco Di Salvo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1C4AB-FFBD-C4D2-1FBF-30E0EF3A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18</a:t>
            </a:fld>
            <a:endParaRPr lang="de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59BF19-9B8C-F8C0-1F86-505CF470FAD4}"/>
              </a:ext>
            </a:extLst>
          </p:cNvPr>
          <p:cNvGrpSpPr/>
          <p:nvPr/>
        </p:nvGrpSpPr>
        <p:grpSpPr>
          <a:xfrm>
            <a:off x="5180924" y="222250"/>
            <a:ext cx="5944952" cy="5809595"/>
            <a:chOff x="3166087" y="194197"/>
            <a:chExt cx="5944952" cy="580959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A46B0AD-A5B8-E870-59C6-96DEC03E6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087" y="194197"/>
              <a:ext cx="5711424" cy="5809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19D89D2-BA75-56CB-FCD3-850BDEB97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6832" y="3374992"/>
              <a:ext cx="4804207" cy="1133045"/>
            </a:xfrm>
            <a:prstGeom prst="rect">
              <a:avLst/>
            </a:prstGeom>
          </p:spPr>
        </p:pic>
        <p:pic>
          <p:nvPicPr>
            <p:cNvPr id="1030" name="Picture 6" descr="K-Nearest Neighbors (KNN) Classification with R Tutorial | DataCamp">
              <a:extLst>
                <a:ext uri="{FF2B5EF4-FFF2-40B4-BE49-F238E27FC236}">
                  <a16:creationId xmlns:a16="http://schemas.microsoft.com/office/drawing/2014/main" id="{8FA51B06-AFB3-626F-95C5-42ACF893B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0557" y="3572183"/>
              <a:ext cx="1134248" cy="680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K-Nearest Neighbors (KNN) Classification with R Tutorial | DataCamp">
              <a:extLst>
                <a:ext uri="{FF2B5EF4-FFF2-40B4-BE49-F238E27FC236}">
                  <a16:creationId xmlns:a16="http://schemas.microsoft.com/office/drawing/2014/main" id="{572992EC-9EE8-D79E-B564-58DE6BB697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6262" y="3572183"/>
              <a:ext cx="1134248" cy="680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K-Nearest Neighbors (KNN) Classification with R Tutorial | DataCamp">
              <a:extLst>
                <a:ext uri="{FF2B5EF4-FFF2-40B4-BE49-F238E27FC236}">
                  <a16:creationId xmlns:a16="http://schemas.microsoft.com/office/drawing/2014/main" id="{F7281273-BA46-AA18-C190-81ED51B635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35" y="3572183"/>
              <a:ext cx="1134248" cy="680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K-Nearest Neighbors (KNN) Classification with R Tutorial | DataCamp">
              <a:extLst>
                <a:ext uri="{FF2B5EF4-FFF2-40B4-BE49-F238E27FC236}">
                  <a16:creationId xmlns:a16="http://schemas.microsoft.com/office/drawing/2014/main" id="{123B4A2B-8CFA-4344-8DFC-7F09276FB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1315" y="3572183"/>
              <a:ext cx="1134248" cy="680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610FA3C-F599-60F2-31FE-0B0FC7695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6087" y="4443449"/>
              <a:ext cx="563394" cy="25755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DA30DD3-BD69-48A7-A66E-DD661AA27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36349" y="3941514"/>
              <a:ext cx="508144" cy="25755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0C1E01-AAC2-3EB6-513A-0E14B9724868}"/>
                </a:ext>
              </a:extLst>
            </p:cNvPr>
            <p:cNvSpPr txBox="1"/>
            <p:nvPr/>
          </p:nvSpPr>
          <p:spPr>
            <a:xfrm>
              <a:off x="3460975" y="3875012"/>
              <a:ext cx="787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KNNs</a:t>
              </a:r>
            </a:p>
          </p:txBody>
        </p:sp>
      </p:grpSp>
      <p:sp>
        <p:nvSpPr>
          <p:cNvPr id="7" name="Textfeld 1">
            <a:extLst>
              <a:ext uri="{FF2B5EF4-FFF2-40B4-BE49-F238E27FC236}">
                <a16:creationId xmlns:a16="http://schemas.microsoft.com/office/drawing/2014/main" id="{0C49AE37-EAD2-54C1-F52B-212583096A76}"/>
              </a:ext>
            </a:extLst>
          </p:cNvPr>
          <p:cNvSpPr txBox="1"/>
          <p:nvPr/>
        </p:nvSpPr>
        <p:spPr>
          <a:xfrm>
            <a:off x="420734" y="731308"/>
            <a:ext cx="684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Random Forests + KNN</a:t>
            </a:r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A74EFAED-1A38-2774-12D0-12B001C44278}"/>
              </a:ext>
            </a:extLst>
          </p:cNvPr>
          <p:cNvSpPr txBox="1">
            <a:spLocks/>
          </p:cNvSpPr>
          <p:nvPr/>
        </p:nvSpPr>
        <p:spPr>
          <a:xfrm>
            <a:off x="252909" y="6356350"/>
            <a:ext cx="2013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456833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207B9-D5C5-21E5-DF79-E015D91F0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Ali Ostai, Andreas Schwab | xAI-Proj_M | Francesco Di Salvo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8368B-BEB5-667A-A243-6AF66C191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19</a:t>
            </a:fld>
            <a:endParaRPr lang="de-DE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0756025-B554-B697-8B04-D2041DA9CF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8254595"/>
              </p:ext>
            </p:extLst>
          </p:nvPr>
        </p:nvGraphicFramePr>
        <p:xfrm>
          <a:off x="1790569" y="1079965"/>
          <a:ext cx="8610862" cy="4911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4637A413-255E-4A5A-6B07-CFE30435A81C}"/>
              </a:ext>
            </a:extLst>
          </p:cNvPr>
          <p:cNvSpPr txBox="1"/>
          <p:nvPr/>
        </p:nvSpPr>
        <p:spPr>
          <a:xfrm>
            <a:off x="420734" y="731308"/>
            <a:ext cx="353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Purpose method</a:t>
            </a:r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CF4FC877-45A0-E710-6CDD-4FE69FE4964B}"/>
              </a:ext>
            </a:extLst>
          </p:cNvPr>
          <p:cNvSpPr txBox="1">
            <a:spLocks/>
          </p:cNvSpPr>
          <p:nvPr/>
        </p:nvSpPr>
        <p:spPr>
          <a:xfrm>
            <a:off x="252909" y="6356350"/>
            <a:ext cx="2013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2829900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3322A11-2035-A110-D504-AAD9D70F931F}"/>
              </a:ext>
            </a:extLst>
          </p:cNvPr>
          <p:cNvSpPr txBox="1"/>
          <p:nvPr/>
        </p:nvSpPr>
        <p:spPr>
          <a:xfrm>
            <a:off x="998547" y="2044005"/>
            <a:ext cx="95703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xAI</a:t>
            </a:r>
            <a:r>
              <a:rPr lang="de-DE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4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</a:t>
            </a:r>
            <a:r>
              <a:rPr lang="de-DE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-M</a:t>
            </a:r>
          </a:p>
          <a:p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Robust Machine Learning for real-world challenges</a:t>
            </a:r>
            <a:endParaRPr lang="de-DE" sz="3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DAB79AD-B72B-BD7F-26E6-13467144914E}"/>
              </a:ext>
            </a:extLst>
          </p:cNvPr>
          <p:cNvSpPr txBox="1"/>
          <p:nvPr/>
        </p:nvSpPr>
        <p:spPr>
          <a:xfrm>
            <a:off x="190733" y="6011080"/>
            <a:ext cx="2103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Ali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Ostadi</a:t>
            </a: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Andreas Schwab</a:t>
            </a:r>
            <a:endParaRPr lang="de-DE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223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OOB Score Random Forest Machine Learning">
            <a:extLst>
              <a:ext uri="{FF2B5EF4-FFF2-40B4-BE49-F238E27FC236}">
                <a16:creationId xmlns:a16="http://schemas.microsoft.com/office/drawing/2014/main" id="{B254BF6E-0F95-A72B-D840-24B0FC79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93464"/>
            <a:ext cx="4969891" cy="279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85FC31-03B4-54A6-1C1F-500851F7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Ali Ostai, Andreas Schwab | xAI-Proj_M | Francesco Di Salvo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5EC61-1998-0B82-623B-489A49CCD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20</a:t>
            </a:fld>
            <a:endParaRPr lang="de-DE"/>
          </a:p>
        </p:txBody>
      </p:sp>
      <p:pic>
        <p:nvPicPr>
          <p:cNvPr id="2052" name="Picture 4" descr="Stratified sampling - Wikipedia">
            <a:extLst>
              <a:ext uri="{FF2B5EF4-FFF2-40B4-BE49-F238E27FC236}">
                <a16:creationId xmlns:a16="http://schemas.microsoft.com/office/drawing/2014/main" id="{764B12A7-1026-183F-1404-77460AACD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35" y="1563583"/>
            <a:ext cx="2044342" cy="177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88AB3-E5D8-2EEB-B9FE-96BBAA5ABC3F}"/>
              </a:ext>
            </a:extLst>
          </p:cNvPr>
          <p:cNvSpPr txBox="1"/>
          <p:nvPr/>
        </p:nvSpPr>
        <p:spPr>
          <a:xfrm>
            <a:off x="445562" y="3384819"/>
            <a:ext cx="1204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effectLst/>
                <a:latin typeface="Consolas" panose="020B0609020204030204" pitchFamily="49" charset="0"/>
                <a:hlinkClick r:id="rId4"/>
              </a:rPr>
              <a:t>stratified</a:t>
            </a:r>
            <a:endParaRPr lang="en-US" sz="1400" dirty="0"/>
          </a:p>
        </p:txBody>
      </p:sp>
      <p:pic>
        <p:nvPicPr>
          <p:cNvPr id="2054" name="Picture 6" descr="Investigating the effects of resampling imbalanced datasets with data  validation techniques | by Eryk Lewinson | Geek Culture | Medium">
            <a:extLst>
              <a:ext uri="{FF2B5EF4-FFF2-40B4-BE49-F238E27FC236}">
                <a16:creationId xmlns:a16="http://schemas.microsoft.com/office/drawing/2014/main" id="{4E9FC7ED-BDDE-0CB2-3789-03D46EFBC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367" y="3268598"/>
            <a:ext cx="4198433" cy="271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49DA7-1BA1-7813-39B8-0AE5BC60641C}"/>
              </a:ext>
            </a:extLst>
          </p:cNvPr>
          <p:cNvSpPr txBox="1"/>
          <p:nvPr/>
        </p:nvSpPr>
        <p:spPr>
          <a:xfrm>
            <a:off x="9957707" y="5920914"/>
            <a:ext cx="13960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hlinkClick r:id="rId4"/>
              </a:rPr>
              <a:t>oversampling</a:t>
            </a:r>
            <a:endParaRPr lang="en-US" dirty="0"/>
          </a:p>
        </p:txBody>
      </p:sp>
      <p:pic>
        <p:nvPicPr>
          <p:cNvPr id="2058" name="Picture 10" descr="Resampling strategies for imbalanced datasets">
            <a:extLst>
              <a:ext uri="{FF2B5EF4-FFF2-40B4-BE49-F238E27FC236}">
                <a16:creationId xmlns:a16="http://schemas.microsoft.com/office/drawing/2014/main" id="{31F0E971-BD5E-E3D7-388E-378E4AEA7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352" y="673941"/>
            <a:ext cx="6251448" cy="191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DB8FBB-B62A-D1A5-2D15-62C3046F308D}"/>
              </a:ext>
            </a:extLst>
          </p:cNvPr>
          <p:cNvSpPr txBox="1"/>
          <p:nvPr/>
        </p:nvSpPr>
        <p:spPr>
          <a:xfrm>
            <a:off x="262920" y="5786719"/>
            <a:ext cx="1204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hlinkClick r:id="rId7"/>
              </a:rPr>
              <a:t>Out of bag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163CCD-11BC-C532-D5C6-F2F6C924A689}"/>
              </a:ext>
            </a:extLst>
          </p:cNvPr>
          <p:cNvSpPr txBox="1"/>
          <p:nvPr/>
        </p:nvSpPr>
        <p:spPr>
          <a:xfrm>
            <a:off x="10783432" y="2590256"/>
            <a:ext cx="811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hlinkClick r:id="rId8"/>
              </a:rPr>
              <a:t>SMOTE</a:t>
            </a:r>
            <a:endParaRPr lang="en-US" sz="1400" dirty="0"/>
          </a:p>
        </p:txBody>
      </p:sp>
      <p:sp>
        <p:nvSpPr>
          <p:cNvPr id="8" name="Textfeld 1">
            <a:extLst>
              <a:ext uri="{FF2B5EF4-FFF2-40B4-BE49-F238E27FC236}">
                <a16:creationId xmlns:a16="http://schemas.microsoft.com/office/drawing/2014/main" id="{7D533483-9508-0F02-80A9-346BA4BBD069}"/>
              </a:ext>
            </a:extLst>
          </p:cNvPr>
          <p:cNvSpPr txBox="1"/>
          <p:nvPr/>
        </p:nvSpPr>
        <p:spPr>
          <a:xfrm>
            <a:off x="420734" y="731308"/>
            <a:ext cx="353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Bootstrapping</a:t>
            </a:r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7EAE473C-C906-853B-F0D8-BD6A8A879565}"/>
              </a:ext>
            </a:extLst>
          </p:cNvPr>
          <p:cNvSpPr txBox="1">
            <a:spLocks/>
          </p:cNvSpPr>
          <p:nvPr/>
        </p:nvSpPr>
        <p:spPr>
          <a:xfrm>
            <a:off x="252909" y="6356350"/>
            <a:ext cx="2013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2637982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EF8565-4F97-2AEC-C14C-1DDDA5DF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Ali Ostai, Andreas Schwab | xAI-Proj_M | Francesco Di Salvo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6B134-1983-7FBE-5BE3-B4EF4B7A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21</a:t>
            </a:fld>
            <a:endParaRPr lang="de-DE"/>
          </a:p>
        </p:txBody>
      </p:sp>
      <p:sp>
        <p:nvSpPr>
          <p:cNvPr id="6" name="Textfeld 1">
            <a:extLst>
              <a:ext uri="{FF2B5EF4-FFF2-40B4-BE49-F238E27FC236}">
                <a16:creationId xmlns:a16="http://schemas.microsoft.com/office/drawing/2014/main" id="{DF2FD77F-74A6-D5D0-CD39-3236C518C5F1}"/>
              </a:ext>
            </a:extLst>
          </p:cNvPr>
          <p:cNvSpPr txBox="1"/>
          <p:nvPr/>
        </p:nvSpPr>
        <p:spPr>
          <a:xfrm>
            <a:off x="420732" y="544633"/>
            <a:ext cx="3972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Feature projection</a:t>
            </a:r>
          </a:p>
        </p:txBody>
      </p:sp>
      <p:pic>
        <p:nvPicPr>
          <p:cNvPr id="4098" name="Picture 2" descr="Random Projection for Dimension Reduction | by Mehul Gupta | Data Science  in your pocket | Medium">
            <a:hlinkClick r:id="rId2" tooltip="source"/>
            <a:extLst>
              <a:ext uri="{FF2B5EF4-FFF2-40B4-BE49-F238E27FC236}">
                <a16:creationId xmlns:a16="http://schemas.microsoft.com/office/drawing/2014/main" id="{CF154435-1B86-3CCB-6D4E-E17B8D172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0" y="1280103"/>
            <a:ext cx="6043330" cy="190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CA - Principal Component Analysis">
            <a:extLst>
              <a:ext uri="{FF2B5EF4-FFF2-40B4-BE49-F238E27FC236}">
                <a16:creationId xmlns:a16="http://schemas.microsoft.com/office/drawing/2014/main" id="{ABED3D42-77B7-F173-AD7E-2910ED794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9" y="3482676"/>
            <a:ext cx="6296459" cy="249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5A83EA-9F1D-23E1-1B6A-97648013EA9A}"/>
              </a:ext>
            </a:extLst>
          </p:cNvPr>
          <p:cNvSpPr txBox="1"/>
          <p:nvPr/>
        </p:nvSpPr>
        <p:spPr>
          <a:xfrm>
            <a:off x="10202723" y="5987018"/>
            <a:ext cx="1084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de-DE" dirty="0">
                <a:hlinkClick r:id="rId2"/>
              </a:rPr>
              <a:t>Source</a:t>
            </a:r>
            <a:r>
              <a:rPr lang="de-DE" dirty="0"/>
              <a:t>]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80EE9D-D63F-303A-A48E-7DA5F618E7C3}"/>
              </a:ext>
            </a:extLst>
          </p:cNvPr>
          <p:cNvSpPr txBox="1"/>
          <p:nvPr/>
        </p:nvSpPr>
        <p:spPr>
          <a:xfrm>
            <a:off x="191511" y="3425490"/>
            <a:ext cx="1157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</a:t>
            </a:r>
            <a:r>
              <a:rPr lang="de-DE" dirty="0">
                <a:hlinkClick r:id="rId5"/>
              </a:rPr>
              <a:t>Source</a:t>
            </a:r>
            <a:r>
              <a:rPr lang="de-DE" dirty="0"/>
              <a:t>]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9E592-36DB-D538-D712-E97712E7C0A1}"/>
              </a:ext>
            </a:extLst>
          </p:cNvPr>
          <p:cNvSpPr txBox="1"/>
          <p:nvPr/>
        </p:nvSpPr>
        <p:spPr>
          <a:xfrm>
            <a:off x="191511" y="3105450"/>
            <a:ext cx="221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Random </a:t>
            </a:r>
            <a:r>
              <a:rPr lang="de-DE" dirty="0" err="1"/>
              <a:t>gaussian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074296-9109-B207-04D0-09896E203A91}"/>
              </a:ext>
            </a:extLst>
          </p:cNvPr>
          <p:cNvSpPr txBox="1"/>
          <p:nvPr/>
        </p:nvSpPr>
        <p:spPr>
          <a:xfrm>
            <a:off x="8046093" y="3105450"/>
            <a:ext cx="324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Principle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en-US" dirty="0"/>
          </a:p>
        </p:txBody>
      </p:sp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4BE7CB3E-45E3-E853-044A-307B7BDBADBF}"/>
              </a:ext>
            </a:extLst>
          </p:cNvPr>
          <p:cNvSpPr txBox="1">
            <a:spLocks/>
          </p:cNvSpPr>
          <p:nvPr/>
        </p:nvSpPr>
        <p:spPr>
          <a:xfrm>
            <a:off x="252909" y="6356350"/>
            <a:ext cx="2013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2086058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53678-95BA-B3C5-64FC-9959C54E2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Ali Ostai, Andreas Schwab | xAI-Proj_M | Francesco Di Salvo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4526C0-245E-C30E-44EE-49A80A39A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22</a:t>
            </a:fld>
            <a:endParaRPr lang="de-DE"/>
          </a:p>
        </p:txBody>
      </p:sp>
      <p:sp>
        <p:nvSpPr>
          <p:cNvPr id="6" name="Textfeld 1">
            <a:extLst>
              <a:ext uri="{FF2B5EF4-FFF2-40B4-BE49-F238E27FC236}">
                <a16:creationId xmlns:a16="http://schemas.microsoft.com/office/drawing/2014/main" id="{BB75EC17-FA5B-8066-B6A8-AAF37ED10C01}"/>
              </a:ext>
            </a:extLst>
          </p:cNvPr>
          <p:cNvSpPr txBox="1"/>
          <p:nvPr/>
        </p:nvSpPr>
        <p:spPr>
          <a:xfrm>
            <a:off x="420732" y="544633"/>
            <a:ext cx="3972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lang="en-US" sz="3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istance</a:t>
            </a:r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methods</a:t>
            </a:r>
          </a:p>
        </p:txBody>
      </p:sp>
      <p:pic>
        <p:nvPicPr>
          <p:cNvPr id="5122" name="Picture 2" descr="Exploring the Different Types of Distance Measures for Data Analysis | by  GOKULA VARSHINI M | Medium">
            <a:extLst>
              <a:ext uri="{FF2B5EF4-FFF2-40B4-BE49-F238E27FC236}">
                <a16:creationId xmlns:a16="http://schemas.microsoft.com/office/drawing/2014/main" id="{273FB6EE-D203-38EB-A765-A1CE9F1FE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93" y="1960775"/>
            <a:ext cx="2399599" cy="240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xploring the Different Types of Distance Measures for Data Analysis | by  GOKULA VARSHINI M | Medium">
            <a:extLst>
              <a:ext uri="{FF2B5EF4-FFF2-40B4-BE49-F238E27FC236}">
                <a16:creationId xmlns:a16="http://schemas.microsoft.com/office/drawing/2014/main" id="{6596E275-6842-6A52-DD91-1FB6A0135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67" y="1960775"/>
            <a:ext cx="2351266" cy="240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xploring the Different Types of Distance Measures for Data Analysis | by  GOKULA VARSHINI M | Medium">
            <a:extLst>
              <a:ext uri="{FF2B5EF4-FFF2-40B4-BE49-F238E27FC236}">
                <a16:creationId xmlns:a16="http://schemas.microsoft.com/office/drawing/2014/main" id="{659372F1-1D39-A250-E285-7A2738D89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221" y="1975707"/>
            <a:ext cx="2351266" cy="237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73FACF-4CA9-C19A-F359-6C6FB526174D}"/>
              </a:ext>
            </a:extLst>
          </p:cNvPr>
          <p:cNvSpPr txBox="1"/>
          <p:nvPr/>
        </p:nvSpPr>
        <p:spPr>
          <a:xfrm>
            <a:off x="1988386" y="4366722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>
                <a:hlinkClick r:id="rId5"/>
              </a:rPr>
              <a:t>Source</a:t>
            </a:r>
            <a:r>
              <a:rPr lang="en-US" dirty="0"/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4C584-0FCF-18A9-9835-54D932F41051}"/>
              </a:ext>
            </a:extLst>
          </p:cNvPr>
          <p:cNvSpPr txBox="1"/>
          <p:nvPr/>
        </p:nvSpPr>
        <p:spPr>
          <a:xfrm>
            <a:off x="5544532" y="4351788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>
                <a:hlinkClick r:id="rId5"/>
              </a:rPr>
              <a:t>Source</a:t>
            </a:r>
            <a:r>
              <a:rPr lang="en-US" dirty="0"/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BECAC-CF50-D51A-3DA3-49931C2F35F0}"/>
              </a:ext>
            </a:extLst>
          </p:cNvPr>
          <p:cNvSpPr txBox="1"/>
          <p:nvPr/>
        </p:nvSpPr>
        <p:spPr>
          <a:xfrm>
            <a:off x="8982424" y="4351788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>
                <a:hlinkClick r:id="rId5"/>
              </a:rPr>
              <a:t>Source</a:t>
            </a:r>
            <a:r>
              <a:rPr lang="en-US" dirty="0"/>
              <a:t>]</a:t>
            </a:r>
          </a:p>
        </p:txBody>
      </p:sp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4914A520-2C82-05E5-37C3-2AA5E94BD48D}"/>
              </a:ext>
            </a:extLst>
          </p:cNvPr>
          <p:cNvSpPr txBox="1">
            <a:spLocks/>
          </p:cNvSpPr>
          <p:nvPr/>
        </p:nvSpPr>
        <p:spPr>
          <a:xfrm>
            <a:off x="252909" y="6356350"/>
            <a:ext cx="2013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584994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BBD9F7-2A73-865B-043B-698163BC0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Ali Ostai, Andreas Schwab | xAI-Proj_M | Francesco Di Salvo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95E1BB-4F94-A83C-02E8-8325E08C8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23</a:t>
            </a:fld>
            <a:endParaRPr lang="de-DE"/>
          </a:p>
        </p:txBody>
      </p:sp>
      <p:sp>
        <p:nvSpPr>
          <p:cNvPr id="6" name="Textfeld 1">
            <a:extLst>
              <a:ext uri="{FF2B5EF4-FFF2-40B4-BE49-F238E27FC236}">
                <a16:creationId xmlns:a16="http://schemas.microsoft.com/office/drawing/2014/main" id="{A35110B4-22C9-F794-86B8-3D5B8AEDE272}"/>
              </a:ext>
            </a:extLst>
          </p:cNvPr>
          <p:cNvSpPr txBox="1"/>
          <p:nvPr/>
        </p:nvSpPr>
        <p:spPr>
          <a:xfrm>
            <a:off x="420732" y="544633"/>
            <a:ext cx="4632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Bayesian</a:t>
            </a:r>
            <a:r>
              <a:rPr lang="de-DE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3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optimization</a:t>
            </a:r>
            <a:endParaRPr lang="en-US" sz="3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146" name="Picture 2" descr="Hyperparameter tuning for ML models | Ubuntu">
            <a:extLst>
              <a:ext uri="{FF2B5EF4-FFF2-40B4-BE49-F238E27FC236}">
                <a16:creationId xmlns:a16="http://schemas.microsoft.com/office/drawing/2014/main" id="{ED15B0BF-353A-B8EA-1196-F6EF8E68C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617" y="1190964"/>
            <a:ext cx="4715648" cy="226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A1A1CF-735B-553D-C85E-03F189B63B45}"/>
              </a:ext>
            </a:extLst>
          </p:cNvPr>
          <p:cNvSpPr txBox="1"/>
          <p:nvPr/>
        </p:nvSpPr>
        <p:spPr>
          <a:xfrm>
            <a:off x="619418" y="3355942"/>
            <a:ext cx="75339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projection_method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pca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 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n_components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150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variance_threshold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0.9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0.95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0.99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n_classifiers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distance_metric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euclidean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manhattan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cosine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 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sampling_method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stratified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balanced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oob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smote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 </a:t>
            </a:r>
            <a:endParaRPr lang="en-US" dirty="0"/>
          </a:p>
        </p:txBody>
      </p:sp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9EBFF706-F120-A260-2DB9-51111202FF37}"/>
              </a:ext>
            </a:extLst>
          </p:cNvPr>
          <p:cNvSpPr txBox="1">
            <a:spLocks/>
          </p:cNvSpPr>
          <p:nvPr/>
        </p:nvSpPr>
        <p:spPr>
          <a:xfrm>
            <a:off x="252909" y="6356350"/>
            <a:ext cx="2013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3885602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83F95D6-1773-9B8E-9BD7-808F477A882E}"/>
              </a:ext>
            </a:extLst>
          </p:cNvPr>
          <p:cNvSpPr txBox="1"/>
          <p:nvPr/>
        </p:nvSpPr>
        <p:spPr>
          <a:xfrm>
            <a:off x="420734" y="731308"/>
            <a:ext cx="4874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24E9B0-6A04-A744-A6BF-BBE939D0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Ali </a:t>
            </a:r>
            <a:r>
              <a:rPr lang="de-DE" dirty="0" err="1"/>
              <a:t>Ostai</a:t>
            </a:r>
            <a:r>
              <a:rPr lang="de-DE" dirty="0"/>
              <a:t>, Andreas Schwab | </a:t>
            </a:r>
            <a:r>
              <a:rPr lang="de-DE" dirty="0" err="1"/>
              <a:t>xAI-Proj_M</a:t>
            </a:r>
            <a:r>
              <a:rPr lang="de-DE" dirty="0"/>
              <a:t> | Francesco Di Salvo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9CEB01-41F0-FF00-61F2-4ADC2B79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24</a:t>
            </a:fld>
            <a:endParaRPr lang="de-DE"/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96980606-6608-8570-44C9-6AB3D4648CD5}"/>
              </a:ext>
            </a:extLst>
          </p:cNvPr>
          <p:cNvSpPr txBox="1">
            <a:spLocks/>
          </p:cNvSpPr>
          <p:nvPr/>
        </p:nvSpPr>
        <p:spPr>
          <a:xfrm>
            <a:off x="252909" y="6356350"/>
            <a:ext cx="2013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0719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83F95D6-1773-9B8E-9BD7-808F477A882E}"/>
              </a:ext>
            </a:extLst>
          </p:cNvPr>
          <p:cNvSpPr txBox="1"/>
          <p:nvPr/>
        </p:nvSpPr>
        <p:spPr>
          <a:xfrm>
            <a:off x="420734" y="731308"/>
            <a:ext cx="6646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Results: Step 2 - KNN | Linear Layer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24E9B0-6A04-A744-A6BF-BBE939D0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Ali </a:t>
            </a:r>
            <a:r>
              <a:rPr lang="de-DE" dirty="0" err="1"/>
              <a:t>Ostai</a:t>
            </a:r>
            <a:r>
              <a:rPr lang="de-DE" dirty="0"/>
              <a:t>, Andreas Schwab | </a:t>
            </a:r>
            <a:r>
              <a:rPr lang="de-DE" dirty="0" err="1"/>
              <a:t>xAI-Proj_M</a:t>
            </a:r>
            <a:r>
              <a:rPr lang="de-DE" dirty="0"/>
              <a:t> | Francesco Di Salvo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9CEB01-41F0-FF00-61F2-4ADC2B79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25</a:t>
            </a:fld>
            <a:endParaRPr lang="de-DE"/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96980606-6608-8570-44C9-6AB3D4648CD5}"/>
              </a:ext>
            </a:extLst>
          </p:cNvPr>
          <p:cNvSpPr txBox="1">
            <a:spLocks/>
          </p:cNvSpPr>
          <p:nvPr/>
        </p:nvSpPr>
        <p:spPr>
          <a:xfrm>
            <a:off x="252909" y="6356350"/>
            <a:ext cx="2013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85C282-EDB7-165E-7646-91481CB8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84" y="1621847"/>
            <a:ext cx="4532140" cy="35565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23A88C-F7C2-511A-7EF7-5C69BD919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030" y="1621847"/>
            <a:ext cx="6599139" cy="279453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C9D150-5303-A994-BBF8-C5333CFBBFB0}"/>
              </a:ext>
            </a:extLst>
          </p:cNvPr>
          <p:cNvSpPr/>
          <p:nvPr/>
        </p:nvSpPr>
        <p:spPr>
          <a:xfrm>
            <a:off x="3086100" y="3933825"/>
            <a:ext cx="571500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F7BCCF-C420-191B-77F4-FADDC036714E}"/>
              </a:ext>
            </a:extLst>
          </p:cNvPr>
          <p:cNvSpPr/>
          <p:nvPr/>
        </p:nvSpPr>
        <p:spPr>
          <a:xfrm>
            <a:off x="10058399" y="3181038"/>
            <a:ext cx="1851769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790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B49B8-1954-8B40-31D8-A11D1FD2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Ali Ostai, Andreas Schwab | xAI-Proj_M | Francesco Di Salvo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5BB68-E812-32E5-5ED2-C20C0652A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26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B4B5B-4C44-E8F4-3331-32173915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506" y="1377639"/>
            <a:ext cx="6663137" cy="464762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F6F9B45-95F7-EAB7-6B0B-30B23E9562F5}"/>
              </a:ext>
            </a:extLst>
          </p:cNvPr>
          <p:cNvSpPr txBox="1"/>
          <p:nvPr/>
        </p:nvSpPr>
        <p:spPr>
          <a:xfrm>
            <a:off x="420734" y="731308"/>
            <a:ext cx="6646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Results: </a:t>
            </a:r>
            <a:r>
              <a:rPr lang="en-US" sz="3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ForestKNN</a:t>
            </a:r>
            <a:endParaRPr lang="en-US" sz="3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E3E6E02A-5B30-B3D7-EFAC-E75E0A0C6608}"/>
              </a:ext>
            </a:extLst>
          </p:cNvPr>
          <p:cNvSpPr txBox="1">
            <a:spLocks/>
          </p:cNvSpPr>
          <p:nvPr/>
        </p:nvSpPr>
        <p:spPr>
          <a:xfrm>
            <a:off x="252909" y="6356350"/>
            <a:ext cx="2013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7771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B49B8-1954-8B40-31D8-A11D1FD2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Ali Ostai, Andreas Schwab | xAI-Proj_M | Francesco Di Salvo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5BB68-E812-32E5-5ED2-C20C0652A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27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A97BC-F54A-517D-E172-335D66DA4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548" y="1881806"/>
            <a:ext cx="6286903" cy="397037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C8EB1B5-8038-33DA-F9CC-C0969CACC852}"/>
              </a:ext>
            </a:extLst>
          </p:cNvPr>
          <p:cNvSpPr txBox="1"/>
          <p:nvPr/>
        </p:nvSpPr>
        <p:spPr>
          <a:xfrm>
            <a:off x="420734" y="731308"/>
            <a:ext cx="6646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Results: </a:t>
            </a:r>
            <a:r>
              <a:rPr lang="en-US" sz="3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ForestKNN</a:t>
            </a:r>
            <a:endParaRPr lang="en-US" sz="3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16D0B0A1-F730-6AB5-EEE0-BF8061B40510}"/>
              </a:ext>
            </a:extLst>
          </p:cNvPr>
          <p:cNvSpPr txBox="1">
            <a:spLocks/>
          </p:cNvSpPr>
          <p:nvPr/>
        </p:nvSpPr>
        <p:spPr>
          <a:xfrm>
            <a:off x="252909" y="6356350"/>
            <a:ext cx="2013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7329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83F95D6-1773-9B8E-9BD7-808F477A882E}"/>
              </a:ext>
            </a:extLst>
          </p:cNvPr>
          <p:cNvSpPr txBox="1"/>
          <p:nvPr/>
        </p:nvSpPr>
        <p:spPr>
          <a:xfrm>
            <a:off x="420734" y="731308"/>
            <a:ext cx="4527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Discussion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24E9B0-6A04-A744-A6BF-BBE939D0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Ali </a:t>
            </a:r>
            <a:r>
              <a:rPr lang="de-DE" dirty="0" err="1"/>
              <a:t>Ostai</a:t>
            </a:r>
            <a:r>
              <a:rPr lang="de-DE" dirty="0"/>
              <a:t>, Andreas Schwab | </a:t>
            </a:r>
            <a:r>
              <a:rPr lang="de-DE" dirty="0" err="1"/>
              <a:t>xAI-Proj_M</a:t>
            </a:r>
            <a:r>
              <a:rPr lang="de-DE" dirty="0"/>
              <a:t> | Francesco Di Salvo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9CEB01-41F0-FF00-61F2-4ADC2B79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28</a:t>
            </a:fld>
            <a:endParaRPr lang="de-DE"/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96980606-6608-8570-44C9-6AB3D4648CD5}"/>
              </a:ext>
            </a:extLst>
          </p:cNvPr>
          <p:cNvSpPr txBox="1">
            <a:spLocks/>
          </p:cNvSpPr>
          <p:nvPr/>
        </p:nvSpPr>
        <p:spPr>
          <a:xfrm>
            <a:off x="252909" y="6356350"/>
            <a:ext cx="2013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Discussion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1497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83F95D6-1773-9B8E-9BD7-808F477A882E}"/>
              </a:ext>
            </a:extLst>
          </p:cNvPr>
          <p:cNvSpPr txBox="1"/>
          <p:nvPr/>
        </p:nvSpPr>
        <p:spPr>
          <a:xfrm>
            <a:off x="420734" y="731308"/>
            <a:ext cx="4527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Limitations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24E9B0-6A04-A744-A6BF-BBE939D0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Ali </a:t>
            </a:r>
            <a:r>
              <a:rPr lang="de-DE" dirty="0" err="1"/>
              <a:t>Ostai</a:t>
            </a:r>
            <a:r>
              <a:rPr lang="de-DE" dirty="0"/>
              <a:t>, Andreas Schwab | </a:t>
            </a:r>
            <a:r>
              <a:rPr lang="de-DE" dirty="0" err="1"/>
              <a:t>xAI-Proj_M</a:t>
            </a:r>
            <a:r>
              <a:rPr lang="de-DE" dirty="0"/>
              <a:t> | Francesco Di Salvo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9CEB01-41F0-FF00-61F2-4ADC2B79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29</a:t>
            </a:fld>
            <a:endParaRPr lang="de-DE"/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96980606-6608-8570-44C9-6AB3D4648CD5}"/>
              </a:ext>
            </a:extLst>
          </p:cNvPr>
          <p:cNvSpPr txBox="1">
            <a:spLocks/>
          </p:cNvSpPr>
          <p:nvPr/>
        </p:nvSpPr>
        <p:spPr>
          <a:xfrm>
            <a:off x="252909" y="6356350"/>
            <a:ext cx="2013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Discussion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2464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83F95D6-1773-9B8E-9BD7-808F477A882E}"/>
              </a:ext>
            </a:extLst>
          </p:cNvPr>
          <p:cNvSpPr txBox="1"/>
          <p:nvPr/>
        </p:nvSpPr>
        <p:spPr>
          <a:xfrm>
            <a:off x="1882092" y="1051404"/>
            <a:ext cx="59015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Outline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Step 1 – Analyze Data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Step 2 – Compare KNN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Step 3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Discussion</a:t>
            </a:r>
            <a:endParaRPr lang="de-DE" sz="3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24E9B0-6A04-A744-A6BF-BBE939D0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Ali Ostai, Andreas Schwab | xAI-Proj_M | Francesco Di Salvo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9CEB01-41F0-FF00-61F2-4ADC2B79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4657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83F95D6-1773-9B8E-9BD7-808F477A882E}"/>
              </a:ext>
            </a:extLst>
          </p:cNvPr>
          <p:cNvSpPr txBox="1"/>
          <p:nvPr/>
        </p:nvSpPr>
        <p:spPr>
          <a:xfrm>
            <a:off x="2266365" y="2705963"/>
            <a:ext cx="2905887" cy="659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Questions?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24E9B0-6A04-A744-A6BF-BBE939D0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Ali </a:t>
            </a:r>
            <a:r>
              <a:rPr lang="de-DE" dirty="0" err="1"/>
              <a:t>Ostai</a:t>
            </a:r>
            <a:r>
              <a:rPr lang="de-DE" dirty="0"/>
              <a:t>, Andreas Schwab | </a:t>
            </a:r>
            <a:r>
              <a:rPr lang="de-DE" dirty="0" err="1"/>
              <a:t>xAI-Proj_M</a:t>
            </a:r>
            <a:r>
              <a:rPr lang="de-DE" dirty="0"/>
              <a:t> | Francesco Di Salvo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9CEB01-41F0-FF00-61F2-4ADC2B79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294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83F95D6-1773-9B8E-9BD7-808F477A882E}"/>
              </a:ext>
            </a:extLst>
          </p:cNvPr>
          <p:cNvSpPr txBox="1"/>
          <p:nvPr/>
        </p:nvSpPr>
        <p:spPr>
          <a:xfrm>
            <a:off x="420734" y="731308"/>
            <a:ext cx="4527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24E9B0-6A04-A744-A6BF-BBE939D0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Ali </a:t>
            </a:r>
            <a:r>
              <a:rPr lang="de-DE" dirty="0" err="1"/>
              <a:t>Ostai</a:t>
            </a:r>
            <a:r>
              <a:rPr lang="de-DE" dirty="0"/>
              <a:t>, Andreas Schwab | </a:t>
            </a:r>
            <a:r>
              <a:rPr lang="de-DE" dirty="0" err="1"/>
              <a:t>xAI-Proj_M</a:t>
            </a:r>
            <a:r>
              <a:rPr lang="de-DE" dirty="0"/>
              <a:t> | Francesco Di Salvo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9CEB01-41F0-FF00-61F2-4ADC2B79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4</a:t>
            </a:fld>
            <a:endParaRPr lang="de-DE"/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96980606-6608-8570-44C9-6AB3D4648CD5}"/>
              </a:ext>
            </a:extLst>
          </p:cNvPr>
          <p:cNvSpPr txBox="1">
            <a:spLocks/>
          </p:cNvSpPr>
          <p:nvPr/>
        </p:nvSpPr>
        <p:spPr>
          <a:xfrm>
            <a:off x="252909" y="6356350"/>
            <a:ext cx="2013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Introduction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ACAD6AA-F283-D5AB-7021-9DD879818F74}"/>
              </a:ext>
            </a:extLst>
          </p:cNvPr>
          <p:cNvSpPr txBox="1"/>
          <p:nvPr/>
        </p:nvSpPr>
        <p:spPr>
          <a:xfrm>
            <a:off x="1259637" y="2061174"/>
            <a:ext cx="9025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Project Structure</a:t>
            </a:r>
          </a:p>
          <a:p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Step 1: Analyze Data</a:t>
            </a:r>
          </a:p>
          <a:p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Step 2: Simple KNN | Simple Linear Layer</a:t>
            </a:r>
            <a:b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en-US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Step 3: </a:t>
            </a:r>
            <a:r>
              <a:rPr lang="en-US" sz="24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ForestKNN</a:t>
            </a:r>
            <a:endParaRPr lang="de-DE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8D5D1-A812-DBD6-99B1-9F52C01C465D}"/>
              </a:ext>
            </a:extLst>
          </p:cNvPr>
          <p:cNvSpPr txBox="1"/>
          <p:nvPr/>
        </p:nvSpPr>
        <p:spPr>
          <a:xfrm>
            <a:off x="1259636" y="3918489"/>
            <a:ext cx="7491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Goal</a:t>
            </a:r>
            <a:r>
              <a:rPr lang="en-US" sz="1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Explore Embedding Space with (enhanced) KNN to </a:t>
            </a:r>
            <a:r>
              <a:rPr lang="en-US" sz="1800" b="1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classify</a:t>
            </a:r>
            <a:r>
              <a:rPr lang="en-US" sz="1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on a Test set</a:t>
            </a:r>
          </a:p>
        </p:txBody>
      </p:sp>
    </p:spTree>
    <p:extLst>
      <p:ext uri="{BB962C8B-B14F-4D97-AF65-F5344CB8AC3E}">
        <p14:creationId xmlns:p14="http://schemas.microsoft.com/office/powerpoint/2010/main" val="3106565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83F95D6-1773-9B8E-9BD7-808F477A882E}"/>
              </a:ext>
            </a:extLst>
          </p:cNvPr>
          <p:cNvSpPr txBox="1"/>
          <p:nvPr/>
        </p:nvSpPr>
        <p:spPr>
          <a:xfrm>
            <a:off x="420734" y="731308"/>
            <a:ext cx="4527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Why KNN?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24E9B0-6A04-A744-A6BF-BBE939D0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Ali </a:t>
            </a:r>
            <a:r>
              <a:rPr lang="de-DE" dirty="0" err="1"/>
              <a:t>Ostai</a:t>
            </a:r>
            <a:r>
              <a:rPr lang="de-DE" dirty="0"/>
              <a:t>, Andreas Schwab | </a:t>
            </a:r>
            <a:r>
              <a:rPr lang="de-DE" dirty="0" err="1"/>
              <a:t>xAI-Proj_M</a:t>
            </a:r>
            <a:r>
              <a:rPr lang="de-DE" dirty="0"/>
              <a:t> | Francesco Di Salvo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9CEB01-41F0-FF00-61F2-4ADC2B79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5</a:t>
            </a:fld>
            <a:endParaRPr lang="de-DE"/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96980606-6608-8570-44C9-6AB3D4648CD5}"/>
              </a:ext>
            </a:extLst>
          </p:cNvPr>
          <p:cNvSpPr txBox="1">
            <a:spLocks/>
          </p:cNvSpPr>
          <p:nvPr/>
        </p:nvSpPr>
        <p:spPr>
          <a:xfrm>
            <a:off x="252909" y="6356350"/>
            <a:ext cx="2013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Introduction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A910C83-8C5C-439D-6CD5-CDB30FB07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181" y="1703748"/>
            <a:ext cx="7771637" cy="39735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CDE572-52A3-C712-6DE0-2361B4DACA42}"/>
              </a:ext>
            </a:extLst>
          </p:cNvPr>
          <p:cNvSpPr txBox="1"/>
          <p:nvPr/>
        </p:nvSpPr>
        <p:spPr>
          <a:xfrm>
            <a:off x="420734" y="133441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traditional DL methods...</a:t>
            </a:r>
          </a:p>
        </p:txBody>
      </p:sp>
    </p:spTree>
    <p:extLst>
      <p:ext uri="{BB962C8B-B14F-4D97-AF65-F5344CB8AC3E}">
        <p14:creationId xmlns:p14="http://schemas.microsoft.com/office/powerpoint/2010/main" val="4255698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83F95D6-1773-9B8E-9BD7-808F477A882E}"/>
              </a:ext>
            </a:extLst>
          </p:cNvPr>
          <p:cNvSpPr txBox="1"/>
          <p:nvPr/>
        </p:nvSpPr>
        <p:spPr>
          <a:xfrm>
            <a:off x="420734" y="731308"/>
            <a:ext cx="684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Step 1 – Analyze (Vector) Databases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24E9B0-6A04-A744-A6BF-BBE939D0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Ali </a:t>
            </a:r>
            <a:r>
              <a:rPr lang="de-DE" dirty="0" err="1"/>
              <a:t>Ostai</a:t>
            </a:r>
            <a:r>
              <a:rPr lang="de-DE" dirty="0"/>
              <a:t>, Andreas Schwab | </a:t>
            </a:r>
            <a:r>
              <a:rPr lang="de-DE" dirty="0" err="1"/>
              <a:t>xAI-Proj_M</a:t>
            </a:r>
            <a:r>
              <a:rPr lang="de-DE" dirty="0"/>
              <a:t> | Francesco Di Salvo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9CEB01-41F0-FF00-61F2-4ADC2B79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6</a:t>
            </a:fld>
            <a:endParaRPr lang="de-DE"/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96980606-6608-8570-44C9-6AB3D4648CD5}"/>
              </a:ext>
            </a:extLst>
          </p:cNvPr>
          <p:cNvSpPr txBox="1">
            <a:spLocks/>
          </p:cNvSpPr>
          <p:nvPr/>
        </p:nvSpPr>
        <p:spPr>
          <a:xfrm>
            <a:off x="252909" y="6356350"/>
            <a:ext cx="2013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2235124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83F95D6-1773-9B8E-9BD7-808F477A882E}"/>
              </a:ext>
            </a:extLst>
          </p:cNvPr>
          <p:cNvSpPr txBox="1"/>
          <p:nvPr/>
        </p:nvSpPr>
        <p:spPr>
          <a:xfrm>
            <a:off x="420735" y="731308"/>
            <a:ext cx="1627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Cifar10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24E9B0-6A04-A744-A6BF-BBE939D0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Ali </a:t>
            </a:r>
            <a:r>
              <a:rPr lang="de-DE" dirty="0" err="1"/>
              <a:t>Ostai</a:t>
            </a:r>
            <a:r>
              <a:rPr lang="de-DE" dirty="0"/>
              <a:t>, Andreas Schwab | </a:t>
            </a:r>
            <a:r>
              <a:rPr lang="de-DE" dirty="0" err="1"/>
              <a:t>xAI-Proj_M</a:t>
            </a:r>
            <a:r>
              <a:rPr lang="de-DE" dirty="0"/>
              <a:t> | Francesco Di Salvo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9CEB01-41F0-FF00-61F2-4ADC2B79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7</a:t>
            </a:fld>
            <a:endParaRPr lang="de-DE"/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96980606-6608-8570-44C9-6AB3D4648CD5}"/>
              </a:ext>
            </a:extLst>
          </p:cNvPr>
          <p:cNvSpPr txBox="1">
            <a:spLocks/>
          </p:cNvSpPr>
          <p:nvPr/>
        </p:nvSpPr>
        <p:spPr>
          <a:xfrm>
            <a:off x="252909" y="6356350"/>
            <a:ext cx="2013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Step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AC8DF-F6BB-B327-FAD1-5BAAA7A7BFD2}"/>
              </a:ext>
            </a:extLst>
          </p:cNvPr>
          <p:cNvSpPr txBox="1"/>
          <p:nvPr/>
        </p:nvSpPr>
        <p:spPr>
          <a:xfrm>
            <a:off x="420735" y="1531366"/>
            <a:ext cx="62726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Number of samples		60000 	(50.000 Train, 10.000 Test)</a:t>
            </a:r>
          </a:p>
          <a:p>
            <a:r>
              <a:rPr lang="de-DE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Embedding dimensions	768</a:t>
            </a:r>
          </a:p>
          <a:p>
            <a:r>
              <a:rPr lang="de-DE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Number of unique labels:	10 	(each 5000 samples)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B7CE42A-705D-AACA-CFAD-9A145C122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7852" y="581120"/>
            <a:ext cx="5659184" cy="565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9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83F95D6-1773-9B8E-9BD7-808F477A882E}"/>
              </a:ext>
            </a:extLst>
          </p:cNvPr>
          <p:cNvSpPr txBox="1"/>
          <p:nvPr/>
        </p:nvSpPr>
        <p:spPr>
          <a:xfrm>
            <a:off x="420734" y="731308"/>
            <a:ext cx="1956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Cifar100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24E9B0-6A04-A744-A6BF-BBE939D0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Ali </a:t>
            </a:r>
            <a:r>
              <a:rPr lang="de-DE" dirty="0" err="1"/>
              <a:t>Ostai</a:t>
            </a:r>
            <a:r>
              <a:rPr lang="de-DE" dirty="0"/>
              <a:t>, Andreas Schwab | </a:t>
            </a:r>
            <a:r>
              <a:rPr lang="de-DE" dirty="0" err="1"/>
              <a:t>xAI-Proj_M</a:t>
            </a:r>
            <a:r>
              <a:rPr lang="de-DE" dirty="0"/>
              <a:t> | Francesco Di Salvo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9CEB01-41F0-FF00-61F2-4ADC2B79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8</a:t>
            </a:fld>
            <a:endParaRPr lang="de-DE"/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96980606-6608-8570-44C9-6AB3D4648CD5}"/>
              </a:ext>
            </a:extLst>
          </p:cNvPr>
          <p:cNvSpPr txBox="1">
            <a:spLocks/>
          </p:cNvSpPr>
          <p:nvPr/>
        </p:nvSpPr>
        <p:spPr>
          <a:xfrm>
            <a:off x="252909" y="6356350"/>
            <a:ext cx="2013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Step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AC8DF-F6BB-B327-FAD1-5BAAA7A7BFD2}"/>
              </a:ext>
            </a:extLst>
          </p:cNvPr>
          <p:cNvSpPr txBox="1"/>
          <p:nvPr/>
        </p:nvSpPr>
        <p:spPr>
          <a:xfrm>
            <a:off x="420735" y="1531366"/>
            <a:ext cx="62726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Number of samples		60000 	(50.000 Train, 10.000 Test)</a:t>
            </a:r>
          </a:p>
          <a:p>
            <a:r>
              <a:rPr lang="de-DE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Embedding dimensions	768</a:t>
            </a:r>
          </a:p>
          <a:p>
            <a:r>
              <a:rPr lang="de-DE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Number of unique labels:	100 	(each 500 samples)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1AF9B-78CC-C873-CF6D-89CB650ED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7852" y="581120"/>
            <a:ext cx="5659184" cy="565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21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ADD334-6DC2-8570-BABB-5E9BA448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7852" y="581120"/>
            <a:ext cx="5659184" cy="565918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83F95D6-1773-9B8E-9BD7-808F477A882E}"/>
              </a:ext>
            </a:extLst>
          </p:cNvPr>
          <p:cNvSpPr txBox="1"/>
          <p:nvPr/>
        </p:nvSpPr>
        <p:spPr>
          <a:xfrm>
            <a:off x="420734" y="731308"/>
            <a:ext cx="265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DermaMNIST</a:t>
            </a:r>
            <a:endParaRPr lang="en-US" sz="3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24E9B0-6A04-A744-A6BF-BBE939D0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Ali </a:t>
            </a:r>
            <a:r>
              <a:rPr lang="de-DE" dirty="0" err="1"/>
              <a:t>Ostai</a:t>
            </a:r>
            <a:r>
              <a:rPr lang="de-DE" dirty="0"/>
              <a:t>, Andreas Schwab | </a:t>
            </a:r>
            <a:r>
              <a:rPr lang="de-DE" dirty="0" err="1"/>
              <a:t>xAI-Proj_M</a:t>
            </a:r>
            <a:r>
              <a:rPr lang="de-DE" dirty="0"/>
              <a:t> | Francesco Di Salvo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9CEB01-41F0-FF00-61F2-4ADC2B79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4C4C-4AD7-4AAF-A104-5B79630CDC89}" type="slidenum">
              <a:rPr lang="de-DE" smtClean="0"/>
              <a:t>9</a:t>
            </a:fld>
            <a:endParaRPr lang="de-DE"/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96980606-6608-8570-44C9-6AB3D4648CD5}"/>
              </a:ext>
            </a:extLst>
          </p:cNvPr>
          <p:cNvSpPr txBox="1">
            <a:spLocks/>
          </p:cNvSpPr>
          <p:nvPr/>
        </p:nvSpPr>
        <p:spPr>
          <a:xfrm>
            <a:off x="252909" y="6356350"/>
            <a:ext cx="2013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Step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AC8DF-F6BB-B327-FAD1-5BAAA7A7BFD2}"/>
              </a:ext>
            </a:extLst>
          </p:cNvPr>
          <p:cNvSpPr txBox="1"/>
          <p:nvPr/>
        </p:nvSpPr>
        <p:spPr>
          <a:xfrm>
            <a:off x="420735" y="1531366"/>
            <a:ext cx="66110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Number of samples		10015 	(7007 Train, 2005 Test, 1003 Val)</a:t>
            </a:r>
          </a:p>
          <a:p>
            <a:r>
              <a:rPr lang="de-DE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Embedding dimensions	768</a:t>
            </a:r>
          </a:p>
          <a:p>
            <a:r>
              <a:rPr lang="de-DE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Number of unique labels:	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39F85B-29D4-4E7D-1584-725A65148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598" y="2501679"/>
            <a:ext cx="6911274" cy="34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03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F51C0A47D878E439CB2314F2C8FCB9E" ma:contentTypeVersion="18" ma:contentTypeDescription="Ein neues Dokument erstellen." ma:contentTypeScope="" ma:versionID="efc42b4d092b446866200b5d60b51aa3">
  <xsd:schema xmlns:xsd="http://www.w3.org/2001/XMLSchema" xmlns:xs="http://www.w3.org/2001/XMLSchema" xmlns:p="http://schemas.microsoft.com/office/2006/metadata/properties" xmlns:ns3="f1d720db-5d9e-43e9-9489-9294e70ab17e" xmlns:ns4="9e260f02-e49a-4ef5-8f9c-23a8089a2724" targetNamespace="http://schemas.microsoft.com/office/2006/metadata/properties" ma:root="true" ma:fieldsID="fda4abd63bf890aedce4006f72031676" ns3:_="" ns4:_="">
    <xsd:import namespace="f1d720db-5d9e-43e9-9489-9294e70ab17e"/>
    <xsd:import namespace="9e260f02-e49a-4ef5-8f9c-23a8089a272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_activity" minOccurs="0"/>
                <xsd:element ref="ns4:MediaServiceObjectDetectorVersions" minOccurs="0"/>
                <xsd:element ref="ns4:MediaLengthInSeconds" minOccurs="0"/>
                <xsd:element ref="ns4:MediaServiceLocation" minOccurs="0"/>
                <xsd:element ref="ns4:MediaServiceSearchPropertie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d720db-5d9e-43e9-9489-9294e70ab17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260f02-e49a-4ef5-8f9c-23a8089a27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e260f02-e49a-4ef5-8f9c-23a8089a272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1DBBF3-0FA0-422A-BEDD-B63CEEC2A2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d720db-5d9e-43e9-9489-9294e70ab17e"/>
    <ds:schemaRef ds:uri="9e260f02-e49a-4ef5-8f9c-23a8089a27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3FB43F-2ACB-41E4-81CD-7968F4C46A63}">
  <ds:schemaRefs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9e260f02-e49a-4ef5-8f9c-23a8089a2724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infopath/2007/PartnerControls"/>
    <ds:schemaRef ds:uri="f1d720db-5d9e-43e9-9489-9294e70ab17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9642083-B7EB-43B0-87CE-055CFD9B0FC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832</Words>
  <Application>Microsoft Office PowerPoint</Application>
  <PresentationFormat>Widescreen</PresentationFormat>
  <Paragraphs>160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Aptos</vt:lpstr>
      <vt:lpstr>Aptos Display</vt:lpstr>
      <vt:lpstr>Arial</vt:lpstr>
      <vt:lpstr>Calibri</vt:lpstr>
      <vt:lpstr>Calibri Light</vt:lpstr>
      <vt:lpstr>Consolas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Andreas Franz Schwab</dc:creator>
  <cp:lastModifiedBy>Andreas Franz Schwab</cp:lastModifiedBy>
  <cp:revision>5</cp:revision>
  <dcterms:created xsi:type="dcterms:W3CDTF">2024-07-20T14:22:39Z</dcterms:created>
  <dcterms:modified xsi:type="dcterms:W3CDTF">2024-07-23T19:10:14Z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0x0101003F51C0A47D878E439CB2314F2C8FCB9E</vt:lpwstr>
  </property>
</Properties>
</file>